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347200" cy="7124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6BA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D8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853008" y="1816596"/>
            <a:ext cx="5641184" cy="1779986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853008" y="3651348"/>
            <a:ext cx="5641184" cy="60930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853008" y="4363342"/>
            <a:ext cx="5641184" cy="277682"/>
          </a:xfrm>
          <a:prstGeom prst="rect">
            <a:avLst/>
          </a:prstGeom>
        </p:spPr>
        <p:txBody>
          <a:bodyPr/>
          <a:lstStyle>
            <a:lvl1pPr>
              <a:defRPr i="1" sz="1600"/>
            </a:lvl1pPr>
            <a:lvl2pPr>
              <a:defRPr i="1" sz="1600"/>
            </a:lvl2pPr>
            <a:lvl3pPr>
              <a:defRPr i="1" sz="1600"/>
            </a:lvl3pPr>
            <a:lvl4pPr>
              <a:defRPr i="1" sz="1600"/>
            </a:lvl4pPr>
            <a:lvl5pPr>
              <a:defRPr i="1"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853008" y="3203261"/>
            <a:ext cx="5641183" cy="389566"/>
          </a:xfrm>
          <a:prstGeom prst="rect">
            <a:avLst/>
          </a:prstGeom>
        </p:spPr>
        <p:txBody>
          <a:bodyPr anchor="ctr"/>
          <a:lstStyle/>
          <a:p>
            <a:pPr>
              <a:defRPr sz="2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1168400" y="933450"/>
            <a:ext cx="7010401" cy="5257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044700" y="1296292"/>
            <a:ext cx="5257802" cy="3183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853008" y="4555032"/>
            <a:ext cx="5641184" cy="766765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853008" y="5328642"/>
            <a:ext cx="5641184" cy="60930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853008" y="2672357"/>
            <a:ext cx="5641184" cy="177998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>
            <a:off x="4789982" y="1275754"/>
            <a:ext cx="2875361" cy="44294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81857" y="1275754"/>
            <a:ext cx="2875360" cy="2149675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81857" y="3480196"/>
            <a:ext cx="2875360" cy="221813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1681857" y="2330052"/>
            <a:ext cx="5983486" cy="3388819"/>
          </a:xfrm>
          <a:prstGeom prst="rect">
            <a:avLst/>
          </a:prstGeom>
        </p:spPr>
        <p:txBody>
          <a:bodyPr anchor="ctr"/>
          <a:lstStyle>
            <a:lvl1pPr marL="305592" indent="-305592" algn="l">
              <a:spcBef>
                <a:spcPts val="3000"/>
              </a:spcBef>
              <a:buSzPct val="145000"/>
              <a:buChar char="•"/>
              <a:defRPr sz="2200"/>
            </a:lvl1pPr>
            <a:lvl2pPr marL="750093" indent="-305593" algn="l">
              <a:spcBef>
                <a:spcPts val="3000"/>
              </a:spcBef>
              <a:buSzPct val="145000"/>
              <a:buChar char="•"/>
              <a:defRPr sz="2200"/>
            </a:lvl2pPr>
            <a:lvl3pPr marL="1194592" indent="-305592" algn="l">
              <a:spcBef>
                <a:spcPts val="3000"/>
              </a:spcBef>
              <a:buSzPct val="145000"/>
              <a:buChar char="•"/>
              <a:defRPr sz="2200"/>
            </a:lvl3pPr>
            <a:lvl4pPr marL="1639092" indent="-305592" algn="l">
              <a:spcBef>
                <a:spcPts val="3000"/>
              </a:spcBef>
              <a:buSzPct val="145000"/>
              <a:buChar char="•"/>
              <a:defRPr sz="2200"/>
            </a:lvl4pPr>
            <a:lvl5pPr marL="2083592" indent="-305592" algn="l">
              <a:spcBef>
                <a:spcPts val="3000"/>
              </a:spcBef>
              <a:buSzPct val="145000"/>
              <a:buChar char="•"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4789982" y="2330052"/>
            <a:ext cx="2875361" cy="338881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681857" y="2330052"/>
            <a:ext cx="2875360" cy="3388819"/>
          </a:xfrm>
          <a:prstGeom prst="rect">
            <a:avLst/>
          </a:prstGeom>
        </p:spPr>
        <p:txBody>
          <a:bodyPr anchor="ctr"/>
          <a:lstStyle>
            <a:lvl1pPr marL="220434" indent="-220434" algn="l">
              <a:spcBef>
                <a:spcPts val="2300"/>
              </a:spcBef>
              <a:buSzPct val="145000"/>
              <a:buChar char="•"/>
              <a:defRPr sz="1800"/>
            </a:lvl1pPr>
            <a:lvl2pPr marL="563334" indent="-220434" algn="l">
              <a:spcBef>
                <a:spcPts val="2300"/>
              </a:spcBef>
              <a:buSzPct val="145000"/>
              <a:buChar char="•"/>
              <a:defRPr sz="1800"/>
            </a:lvl2pPr>
            <a:lvl3pPr marL="906234" indent="-220434" algn="l">
              <a:spcBef>
                <a:spcPts val="2300"/>
              </a:spcBef>
              <a:buSzPct val="145000"/>
              <a:buChar char="•"/>
              <a:defRPr sz="1800"/>
            </a:lvl3pPr>
            <a:lvl4pPr marL="1249134" indent="-220434" algn="l">
              <a:spcBef>
                <a:spcPts val="2300"/>
              </a:spcBef>
              <a:buSzPct val="145000"/>
              <a:buChar char="•"/>
              <a:defRPr sz="1800"/>
            </a:lvl4pPr>
            <a:lvl5pPr marL="1592034" indent="-220434" algn="l">
              <a:spcBef>
                <a:spcPts val="2300"/>
              </a:spcBef>
              <a:buSzPct val="145000"/>
              <a:buChar char="•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4560367" y="5944789"/>
            <a:ext cx="222815" cy="219869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681857" y="1618058"/>
            <a:ext cx="5983486" cy="3888584"/>
          </a:xfrm>
          <a:prstGeom prst="rect">
            <a:avLst/>
          </a:prstGeom>
        </p:spPr>
        <p:txBody>
          <a:bodyPr anchor="ctr"/>
          <a:lstStyle>
            <a:lvl1pPr marL="305592" indent="-305592" algn="l">
              <a:spcBef>
                <a:spcPts val="3000"/>
              </a:spcBef>
              <a:buSzPct val="145000"/>
              <a:buChar char="•"/>
              <a:defRPr sz="2200"/>
            </a:lvl1pPr>
            <a:lvl2pPr marL="750093" indent="-305593" algn="l">
              <a:spcBef>
                <a:spcPts val="3000"/>
              </a:spcBef>
              <a:buSzPct val="145000"/>
              <a:buChar char="•"/>
              <a:defRPr sz="2200"/>
            </a:lvl2pPr>
            <a:lvl3pPr marL="1194592" indent="-305592" algn="l">
              <a:spcBef>
                <a:spcPts val="3000"/>
              </a:spcBef>
              <a:buSzPct val="145000"/>
              <a:buChar char="•"/>
              <a:defRPr sz="2200"/>
            </a:lvl3pPr>
            <a:lvl4pPr marL="1639092" indent="-305592" algn="l">
              <a:spcBef>
                <a:spcPts val="3000"/>
              </a:spcBef>
              <a:buSzPct val="145000"/>
              <a:buChar char="•"/>
              <a:defRPr sz="2200"/>
            </a:lvl4pPr>
            <a:lvl5pPr marL="2083592" indent="-305592" algn="l">
              <a:spcBef>
                <a:spcPts val="3000"/>
              </a:spcBef>
              <a:buSzPct val="145000"/>
              <a:buChar char="•"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4789982" y="3678732"/>
            <a:ext cx="2875361" cy="20332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4789982" y="1412675"/>
            <a:ext cx="2875361" cy="20332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1681857" y="1412675"/>
            <a:ext cx="2875360" cy="429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1857" y="1070371"/>
            <a:ext cx="5983486" cy="116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3" tIns="27383" rIns="27383" bIns="27383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217230" y="2533226"/>
            <a:ext cx="3660988" cy="459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3" tIns="27383" rIns="27383" bIns="27383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560367" y="5944789"/>
            <a:ext cx="222815" cy="215817"/>
          </a:xfrm>
          <a:prstGeom prst="rect">
            <a:avLst/>
          </a:prstGeom>
          <a:ln w="12700">
            <a:miter lim="400000"/>
          </a:ln>
        </p:spPr>
        <p:txBody>
          <a:bodyPr wrap="none" lIns="27383" tIns="27383" rIns="27383" bIns="27383">
            <a:spAutoFit/>
          </a:bodyPr>
          <a:lstStyle>
            <a:lvl1pPr>
              <a:defRPr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78" t="1953" r="6961" b="3897"/>
          <a:stretch>
            <a:fillRect/>
          </a:stretch>
        </p:blipFill>
        <p:spPr>
          <a:xfrm>
            <a:off x="1181113" y="2377789"/>
            <a:ext cx="1824219" cy="1822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11" h="21582" fill="norm" stroke="1" extrusionOk="0">
                <a:moveTo>
                  <a:pt x="10080" y="2"/>
                </a:moveTo>
                <a:cubicBezTo>
                  <a:pt x="9673" y="8"/>
                  <a:pt x="9269" y="32"/>
                  <a:pt x="9014" y="68"/>
                </a:cubicBezTo>
                <a:cubicBezTo>
                  <a:pt x="7645" y="258"/>
                  <a:pt x="6380" y="688"/>
                  <a:pt x="5266" y="1346"/>
                </a:cubicBezTo>
                <a:cubicBezTo>
                  <a:pt x="2546" y="2952"/>
                  <a:pt x="692" y="5688"/>
                  <a:pt x="147" y="8906"/>
                </a:cubicBezTo>
                <a:cubicBezTo>
                  <a:pt x="45" y="9509"/>
                  <a:pt x="-3" y="10164"/>
                  <a:pt x="0" y="10823"/>
                </a:cubicBezTo>
                <a:cubicBezTo>
                  <a:pt x="2" y="11482"/>
                  <a:pt x="58" y="12145"/>
                  <a:pt x="165" y="12755"/>
                </a:cubicBezTo>
                <a:cubicBezTo>
                  <a:pt x="811" y="16446"/>
                  <a:pt x="3204" y="19495"/>
                  <a:pt x="6524" y="20855"/>
                </a:cubicBezTo>
                <a:cubicBezTo>
                  <a:pt x="7344" y="21192"/>
                  <a:pt x="8260" y="21434"/>
                  <a:pt x="9090" y="21527"/>
                </a:cubicBezTo>
                <a:cubicBezTo>
                  <a:pt x="9253" y="21545"/>
                  <a:pt x="9422" y="21559"/>
                  <a:pt x="9469" y="21565"/>
                </a:cubicBezTo>
                <a:cubicBezTo>
                  <a:pt x="9732" y="21596"/>
                  <a:pt x="10907" y="21583"/>
                  <a:pt x="11272" y="21542"/>
                </a:cubicBezTo>
                <a:cubicBezTo>
                  <a:pt x="13242" y="21324"/>
                  <a:pt x="15037" y="20567"/>
                  <a:pt x="16569" y="19310"/>
                </a:cubicBezTo>
                <a:cubicBezTo>
                  <a:pt x="20383" y="16181"/>
                  <a:pt x="21597" y="10629"/>
                  <a:pt x="19469" y="6049"/>
                </a:cubicBezTo>
                <a:cubicBezTo>
                  <a:pt x="18955" y="4944"/>
                  <a:pt x="18414" y="4136"/>
                  <a:pt x="17613" y="3272"/>
                </a:cubicBezTo>
                <a:cubicBezTo>
                  <a:pt x="16787" y="2383"/>
                  <a:pt x="15993" y="1754"/>
                  <a:pt x="15011" y="1219"/>
                </a:cubicBezTo>
                <a:cubicBezTo>
                  <a:pt x="13784" y="550"/>
                  <a:pt x="12576" y="177"/>
                  <a:pt x="11174" y="35"/>
                </a:cubicBezTo>
                <a:cubicBezTo>
                  <a:pt x="10900" y="7"/>
                  <a:pt x="10487" y="-4"/>
                  <a:pt x="10080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0" name="Habit…"/>
          <p:cNvSpPr txBox="1"/>
          <p:nvPr/>
        </p:nvSpPr>
        <p:spPr>
          <a:xfrm>
            <a:off x="3227744" y="2661040"/>
            <a:ext cx="4517105" cy="1256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3" tIns="27383" rIns="27383" bIns="27383" anchor="ctr">
            <a:spAutoFit/>
          </a:bodyPr>
          <a:lstStyle/>
          <a:p>
            <a:pPr algn="l"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Habit</a:t>
            </a:r>
          </a:p>
          <a:p>
            <a:pPr algn="l">
              <a:defRPr sz="4200">
                <a:latin typeface="Arial"/>
                <a:ea typeface="Arial"/>
                <a:cs typeface="Arial"/>
                <a:sym typeface="Arial"/>
              </a:defRPr>
            </a:pPr>
            <a:r>
              <a:t>Frameworks</a:t>
            </a:r>
          </a:p>
        </p:txBody>
      </p:sp>
      <p:sp>
        <p:nvSpPr>
          <p:cNvPr id="121" name="www.corporatecoach.training"/>
          <p:cNvSpPr txBox="1"/>
          <p:nvPr/>
        </p:nvSpPr>
        <p:spPr>
          <a:xfrm>
            <a:off x="3276291" y="6623219"/>
            <a:ext cx="2794617" cy="334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" name="Table"/>
          <p:cNvGraphicFramePr/>
          <p:nvPr/>
        </p:nvGraphicFramePr>
        <p:xfrm>
          <a:off x="2155729" y="2205352"/>
          <a:ext cx="5035740" cy="37460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17870"/>
                <a:gridCol w="2517870"/>
              </a:tblGrid>
              <a:tr h="1695243"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R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R>
                    <a:lnB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L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L>
                    <a:lnB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2050843"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b" anchorCtr="0" horzOverflow="overflow">
                    <a:lnR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b" anchorCtr="0" horzOverflow="overflow">
                    <a:lnL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L>
                    <a:lnT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</a:tbl>
          </a:graphicData>
        </a:graphic>
      </p:graphicFrame>
      <p:pic>
        <p:nvPicPr>
          <p:cNvPr id="124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99" t="2071" r="6961" b="3926"/>
          <a:stretch>
            <a:fillRect/>
          </a:stretch>
        </p:blipFill>
        <p:spPr>
          <a:xfrm>
            <a:off x="4602043" y="6655091"/>
            <a:ext cx="143335" cy="1431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3" y="48"/>
                </a:moveTo>
                <a:cubicBezTo>
                  <a:pt x="7625" y="239"/>
                  <a:pt x="6367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59" y="21577"/>
                </a:lnTo>
                <a:cubicBezTo>
                  <a:pt x="13227" y="21359"/>
                  <a:pt x="14997" y="20562"/>
                  <a:pt x="16528" y="19304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4" y="4142"/>
                  <a:pt x="17604" y="3277"/>
                </a:cubicBezTo>
                <a:cubicBezTo>
                  <a:pt x="16779" y="2386"/>
                  <a:pt x="15978" y="1720"/>
                  <a:pt x="14998" y="1184"/>
                </a:cubicBezTo>
                <a:cubicBezTo>
                  <a:pt x="13772" y="515"/>
                  <a:pt x="12547" y="191"/>
                  <a:pt x="11146" y="48"/>
                </a:cubicBezTo>
                <a:cubicBezTo>
                  <a:pt x="10598" y="-8"/>
                  <a:pt x="9502" y="-23"/>
                  <a:pt x="8993" y="4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5" name="www.corporatecoach.training"/>
          <p:cNvSpPr txBox="1"/>
          <p:nvPr/>
        </p:nvSpPr>
        <p:spPr>
          <a:xfrm>
            <a:off x="4213747" y="6905132"/>
            <a:ext cx="919703" cy="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26" name="Corporate Sponsored Coaching"/>
          <p:cNvSpPr txBox="1"/>
          <p:nvPr/>
        </p:nvSpPr>
        <p:spPr>
          <a:xfrm>
            <a:off x="4176473" y="6794521"/>
            <a:ext cx="994252" cy="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27" name="Sample Framework:"/>
          <p:cNvSpPr txBox="1"/>
          <p:nvPr/>
        </p:nvSpPr>
        <p:spPr>
          <a:xfrm>
            <a:off x="413046" y="-697080"/>
            <a:ext cx="8521108" cy="572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3" tIns="27383" rIns="27383" bIns="27383" anchor="ctr">
            <a:spAutoFit/>
          </a:bodyPr>
          <a:lstStyle>
            <a:lvl1pPr>
              <a:defRPr b="1"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sp>
        <p:nvSpPr>
          <p:cNvPr id="128" name="Current Habit:"/>
          <p:cNvSpPr txBox="1"/>
          <p:nvPr/>
        </p:nvSpPr>
        <p:spPr>
          <a:xfrm>
            <a:off x="-276638" y="289650"/>
            <a:ext cx="2271665" cy="1008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Behavior to Change, Add or Explore</a:t>
            </a:r>
          </a:p>
        </p:txBody>
      </p:sp>
      <p:grpSp>
        <p:nvGrpSpPr>
          <p:cNvPr id="131" name="Cue/Trigger"/>
          <p:cNvGrpSpPr/>
          <p:nvPr/>
        </p:nvGrpSpPr>
        <p:grpSpPr>
          <a:xfrm>
            <a:off x="229386" y="2305931"/>
            <a:ext cx="1666017" cy="869109"/>
            <a:chOff x="0" y="0"/>
            <a:chExt cx="1666015" cy="869107"/>
          </a:xfrm>
        </p:grpSpPr>
        <p:sp>
          <p:nvSpPr>
            <p:cNvPr id="129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0" name="Cue/Trigger"/>
            <p:cNvSpPr txBox="1"/>
            <p:nvPr/>
          </p:nvSpPr>
          <p:spPr>
            <a:xfrm>
              <a:off x="12264" y="266051"/>
              <a:ext cx="1641488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Cue/Trigger</a:t>
              </a:r>
            </a:p>
          </p:txBody>
        </p:sp>
      </p:grpSp>
      <p:grpSp>
        <p:nvGrpSpPr>
          <p:cNvPr id="134" name="Craving…"/>
          <p:cNvGrpSpPr/>
          <p:nvPr/>
        </p:nvGrpSpPr>
        <p:grpSpPr>
          <a:xfrm>
            <a:off x="7451797" y="2305931"/>
            <a:ext cx="1666017" cy="869109"/>
            <a:chOff x="0" y="0"/>
            <a:chExt cx="1666015" cy="869107"/>
          </a:xfrm>
        </p:grpSpPr>
        <p:sp>
          <p:nvSpPr>
            <p:cNvPr id="132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3" name="Craving…"/>
            <p:cNvSpPr txBox="1"/>
            <p:nvPr/>
          </p:nvSpPr>
          <p:spPr>
            <a:xfrm>
              <a:off x="12264" y="24751"/>
              <a:ext cx="1641488" cy="819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Craving</a:t>
              </a:r>
            </a:p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Emotions</a:t>
              </a:r>
            </a:p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Thoughts</a:t>
              </a:r>
            </a:p>
          </p:txBody>
        </p:sp>
      </p:grpSp>
      <p:grpSp>
        <p:nvGrpSpPr>
          <p:cNvPr id="137" name="Routine/Response"/>
          <p:cNvGrpSpPr/>
          <p:nvPr/>
        </p:nvGrpSpPr>
        <p:grpSpPr>
          <a:xfrm>
            <a:off x="7451797" y="4613638"/>
            <a:ext cx="1666017" cy="869109"/>
            <a:chOff x="0" y="0"/>
            <a:chExt cx="1666015" cy="869107"/>
          </a:xfrm>
        </p:grpSpPr>
        <p:sp>
          <p:nvSpPr>
            <p:cNvPr id="135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6" name="Routine/Response"/>
            <p:cNvSpPr txBox="1"/>
            <p:nvPr/>
          </p:nvSpPr>
          <p:spPr>
            <a:xfrm>
              <a:off x="12264" y="145401"/>
              <a:ext cx="1641488" cy="578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Routine/Response</a:t>
              </a:r>
            </a:p>
          </p:txBody>
        </p:sp>
      </p:grpSp>
      <p:grpSp>
        <p:nvGrpSpPr>
          <p:cNvPr id="140" name="Reward"/>
          <p:cNvGrpSpPr/>
          <p:nvPr/>
        </p:nvGrpSpPr>
        <p:grpSpPr>
          <a:xfrm>
            <a:off x="229386" y="4613638"/>
            <a:ext cx="1666017" cy="869109"/>
            <a:chOff x="0" y="0"/>
            <a:chExt cx="1666015" cy="869107"/>
          </a:xfrm>
        </p:grpSpPr>
        <p:sp>
          <p:nvSpPr>
            <p:cNvPr id="138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9" name="Reward"/>
            <p:cNvSpPr txBox="1"/>
            <p:nvPr/>
          </p:nvSpPr>
          <p:spPr>
            <a:xfrm>
              <a:off x="12264" y="266051"/>
              <a:ext cx="1641488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Reward</a:t>
              </a:r>
            </a:p>
          </p:txBody>
        </p:sp>
      </p:grpSp>
      <p:sp>
        <p:nvSpPr>
          <p:cNvPr id="141" name="See:…"/>
          <p:cNvSpPr txBox="1"/>
          <p:nvPr/>
        </p:nvSpPr>
        <p:spPr>
          <a:xfrm>
            <a:off x="7943739" y="6687818"/>
            <a:ext cx="1274055" cy="35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>
            <a:spAutoFit/>
          </a:bodyPr>
          <a:lstStyle/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See: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Power of Habit - Charles Duhigg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Tiny Habits - BJ Fogg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Atomic Habits - James Clear</a:t>
            </a:r>
          </a:p>
        </p:txBody>
      </p:sp>
      <p:sp>
        <p:nvSpPr>
          <p:cNvPr id="142" name="1"/>
          <p:cNvSpPr txBox="1"/>
          <p:nvPr/>
        </p:nvSpPr>
        <p:spPr>
          <a:xfrm>
            <a:off x="4424386" y="3542155"/>
            <a:ext cx="180479" cy="27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43" name="2"/>
          <p:cNvSpPr txBox="1"/>
          <p:nvPr/>
        </p:nvSpPr>
        <p:spPr>
          <a:xfrm>
            <a:off x="4746012" y="3542155"/>
            <a:ext cx="180480" cy="27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44" name="3"/>
          <p:cNvSpPr txBox="1"/>
          <p:nvPr/>
        </p:nvSpPr>
        <p:spPr>
          <a:xfrm>
            <a:off x="4746012" y="3940240"/>
            <a:ext cx="180480" cy="2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45" name="4"/>
          <p:cNvSpPr txBox="1"/>
          <p:nvPr/>
        </p:nvSpPr>
        <p:spPr>
          <a:xfrm>
            <a:off x="4424386" y="3940240"/>
            <a:ext cx="180479" cy="2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46" name="Rectangle"/>
          <p:cNvSpPr/>
          <p:nvPr/>
        </p:nvSpPr>
        <p:spPr>
          <a:xfrm>
            <a:off x="2154142" y="230270"/>
            <a:ext cx="5038916" cy="1127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3" tIns="27383" rIns="27383" bIns="27383" anchor="ctr"/>
          <a:lstStyle/>
          <a:p>
            <a:pPr>
              <a:defRPr sz="1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Table"/>
          <p:cNvGraphicFramePr/>
          <p:nvPr/>
        </p:nvGraphicFramePr>
        <p:xfrm>
          <a:off x="2155729" y="2205352"/>
          <a:ext cx="5035740" cy="37460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17870"/>
                <a:gridCol w="2517870"/>
              </a:tblGrid>
              <a:tr h="1695243"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R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R>
                    <a:lnB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L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L>
                    <a:lnB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2050843"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b" anchorCtr="0" horzOverflow="overflow">
                    <a:lnR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b" anchorCtr="0" horzOverflow="overflow">
                    <a:lnL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L>
                    <a:lnT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</a:tbl>
          </a:graphicData>
        </a:graphic>
      </p:graphicFrame>
      <p:pic>
        <p:nvPicPr>
          <p:cNvPr id="149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99" t="2071" r="6961" b="3926"/>
          <a:stretch>
            <a:fillRect/>
          </a:stretch>
        </p:blipFill>
        <p:spPr>
          <a:xfrm>
            <a:off x="4602043" y="6655091"/>
            <a:ext cx="143335" cy="143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3" y="48"/>
                </a:moveTo>
                <a:cubicBezTo>
                  <a:pt x="7625" y="239"/>
                  <a:pt x="6367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59" y="21577"/>
                </a:lnTo>
                <a:cubicBezTo>
                  <a:pt x="13227" y="21359"/>
                  <a:pt x="14997" y="20562"/>
                  <a:pt x="16528" y="19304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4" y="4142"/>
                  <a:pt x="17604" y="3277"/>
                </a:cubicBezTo>
                <a:cubicBezTo>
                  <a:pt x="16779" y="2386"/>
                  <a:pt x="15978" y="1720"/>
                  <a:pt x="14998" y="1184"/>
                </a:cubicBezTo>
                <a:cubicBezTo>
                  <a:pt x="13772" y="515"/>
                  <a:pt x="12547" y="191"/>
                  <a:pt x="11146" y="48"/>
                </a:cubicBezTo>
                <a:cubicBezTo>
                  <a:pt x="10598" y="-8"/>
                  <a:pt x="9502" y="-23"/>
                  <a:pt x="8993" y="4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50" name="www.corporatecoach.training"/>
          <p:cNvSpPr txBox="1"/>
          <p:nvPr/>
        </p:nvSpPr>
        <p:spPr>
          <a:xfrm>
            <a:off x="4213747" y="6905132"/>
            <a:ext cx="919703" cy="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51" name="Corporate Sponsored Coaching"/>
          <p:cNvSpPr txBox="1"/>
          <p:nvPr/>
        </p:nvSpPr>
        <p:spPr>
          <a:xfrm>
            <a:off x="4176474" y="6794521"/>
            <a:ext cx="994251" cy="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52" name="Sample Framework:"/>
          <p:cNvSpPr txBox="1"/>
          <p:nvPr/>
        </p:nvSpPr>
        <p:spPr>
          <a:xfrm>
            <a:off x="413046" y="-697080"/>
            <a:ext cx="8521108" cy="572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3" tIns="27383" rIns="27383" bIns="27383" anchor="ctr">
            <a:spAutoFit/>
          </a:bodyPr>
          <a:lstStyle>
            <a:lvl1pPr>
              <a:defRPr b="1"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sp>
        <p:nvSpPr>
          <p:cNvPr id="153" name="Rectangle"/>
          <p:cNvSpPr/>
          <p:nvPr/>
        </p:nvSpPr>
        <p:spPr>
          <a:xfrm>
            <a:off x="2300235" y="119658"/>
            <a:ext cx="4746729" cy="10092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3" tIns="27383" rIns="27383" bIns="27383" anchor="ctr"/>
          <a:lstStyle/>
          <a:p>
            <a:pPr>
              <a:defRPr sz="1400"/>
            </a:pPr>
          </a:p>
        </p:txBody>
      </p:sp>
      <p:sp>
        <p:nvSpPr>
          <p:cNvPr id="154" name="Current Habit:"/>
          <p:cNvSpPr txBox="1"/>
          <p:nvPr/>
        </p:nvSpPr>
        <p:spPr>
          <a:xfrm>
            <a:off x="487964" y="424637"/>
            <a:ext cx="1709167" cy="399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defRPr sz="20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Current Habit:</a:t>
            </a:r>
          </a:p>
        </p:txBody>
      </p:sp>
      <p:grpSp>
        <p:nvGrpSpPr>
          <p:cNvPr id="157" name="Cue/Trigger"/>
          <p:cNvGrpSpPr/>
          <p:nvPr/>
        </p:nvGrpSpPr>
        <p:grpSpPr>
          <a:xfrm>
            <a:off x="229386" y="2305931"/>
            <a:ext cx="1666017" cy="869109"/>
            <a:chOff x="0" y="0"/>
            <a:chExt cx="1666015" cy="869107"/>
          </a:xfrm>
        </p:grpSpPr>
        <p:sp>
          <p:nvSpPr>
            <p:cNvPr id="155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6" name="Cue/Trigger"/>
            <p:cNvSpPr txBox="1"/>
            <p:nvPr/>
          </p:nvSpPr>
          <p:spPr>
            <a:xfrm>
              <a:off x="12264" y="266051"/>
              <a:ext cx="1641488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Cue/Trigger</a:t>
              </a:r>
            </a:p>
          </p:txBody>
        </p:sp>
      </p:grpSp>
      <p:grpSp>
        <p:nvGrpSpPr>
          <p:cNvPr id="160" name="Craving…"/>
          <p:cNvGrpSpPr/>
          <p:nvPr/>
        </p:nvGrpSpPr>
        <p:grpSpPr>
          <a:xfrm>
            <a:off x="7451797" y="2305931"/>
            <a:ext cx="1666017" cy="869109"/>
            <a:chOff x="0" y="0"/>
            <a:chExt cx="1666015" cy="869107"/>
          </a:xfrm>
        </p:grpSpPr>
        <p:sp>
          <p:nvSpPr>
            <p:cNvPr id="158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9" name="Craving…"/>
            <p:cNvSpPr txBox="1"/>
            <p:nvPr/>
          </p:nvSpPr>
          <p:spPr>
            <a:xfrm>
              <a:off x="12264" y="24751"/>
              <a:ext cx="1641488" cy="819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Craving</a:t>
              </a:r>
            </a:p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Emotions</a:t>
              </a:r>
            </a:p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Thoughts</a:t>
              </a:r>
            </a:p>
          </p:txBody>
        </p:sp>
      </p:grpSp>
      <p:grpSp>
        <p:nvGrpSpPr>
          <p:cNvPr id="163" name="Routine/Response"/>
          <p:cNvGrpSpPr/>
          <p:nvPr/>
        </p:nvGrpSpPr>
        <p:grpSpPr>
          <a:xfrm>
            <a:off x="7451797" y="4613638"/>
            <a:ext cx="1666017" cy="869109"/>
            <a:chOff x="0" y="0"/>
            <a:chExt cx="1666015" cy="869107"/>
          </a:xfrm>
        </p:grpSpPr>
        <p:sp>
          <p:nvSpPr>
            <p:cNvPr id="161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2" name="Routine/Response"/>
            <p:cNvSpPr txBox="1"/>
            <p:nvPr/>
          </p:nvSpPr>
          <p:spPr>
            <a:xfrm>
              <a:off x="12264" y="145401"/>
              <a:ext cx="1641488" cy="578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Routine/Response</a:t>
              </a:r>
            </a:p>
          </p:txBody>
        </p:sp>
      </p:grpSp>
      <p:grpSp>
        <p:nvGrpSpPr>
          <p:cNvPr id="166" name="Reward"/>
          <p:cNvGrpSpPr/>
          <p:nvPr/>
        </p:nvGrpSpPr>
        <p:grpSpPr>
          <a:xfrm>
            <a:off x="229386" y="4613638"/>
            <a:ext cx="1666017" cy="869109"/>
            <a:chOff x="0" y="0"/>
            <a:chExt cx="1666015" cy="869107"/>
          </a:xfrm>
        </p:grpSpPr>
        <p:sp>
          <p:nvSpPr>
            <p:cNvPr id="164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5" name="Reward"/>
            <p:cNvSpPr txBox="1"/>
            <p:nvPr/>
          </p:nvSpPr>
          <p:spPr>
            <a:xfrm>
              <a:off x="12264" y="266051"/>
              <a:ext cx="1641488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Reward</a:t>
              </a:r>
            </a:p>
          </p:txBody>
        </p:sp>
      </p:grpSp>
      <p:sp>
        <p:nvSpPr>
          <p:cNvPr id="167" name="See:…"/>
          <p:cNvSpPr txBox="1"/>
          <p:nvPr/>
        </p:nvSpPr>
        <p:spPr>
          <a:xfrm>
            <a:off x="7943739" y="6687818"/>
            <a:ext cx="1274055" cy="35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>
            <a:spAutoFit/>
          </a:bodyPr>
          <a:lstStyle/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See: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Power of Habit - Charles Duhigg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Tiny Habits - BJ Fogg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Atomic Habits - James Clear</a:t>
            </a:r>
          </a:p>
        </p:txBody>
      </p:sp>
      <p:sp>
        <p:nvSpPr>
          <p:cNvPr id="168" name="What little behaviors lead up to this behavior?"/>
          <p:cNvSpPr txBox="1"/>
          <p:nvPr/>
        </p:nvSpPr>
        <p:spPr>
          <a:xfrm>
            <a:off x="2112840" y="1693734"/>
            <a:ext cx="2164408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little behaviors lead up to this behavior?</a:t>
            </a:r>
          </a:p>
        </p:txBody>
      </p:sp>
      <p:sp>
        <p:nvSpPr>
          <p:cNvPr id="169" name="What is the prompt?"/>
          <p:cNvSpPr txBox="1"/>
          <p:nvPr/>
        </p:nvSpPr>
        <p:spPr>
          <a:xfrm>
            <a:off x="2112840" y="1902001"/>
            <a:ext cx="1023442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the prompt?</a:t>
            </a:r>
          </a:p>
        </p:txBody>
      </p:sp>
      <p:sp>
        <p:nvSpPr>
          <p:cNvPr id="170" name="What are the contributing factors in the context?"/>
          <p:cNvSpPr txBox="1"/>
          <p:nvPr/>
        </p:nvSpPr>
        <p:spPr>
          <a:xfrm>
            <a:off x="2112840" y="2117220"/>
            <a:ext cx="2271663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are the contributing factors in the context?</a:t>
            </a:r>
          </a:p>
        </p:txBody>
      </p:sp>
      <p:sp>
        <p:nvSpPr>
          <p:cNvPr id="171" name="What comes before this behavior?"/>
          <p:cNvSpPr txBox="1"/>
          <p:nvPr/>
        </p:nvSpPr>
        <p:spPr>
          <a:xfrm>
            <a:off x="2112840" y="1486161"/>
            <a:ext cx="1656011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comes before this behavior?</a:t>
            </a:r>
          </a:p>
        </p:txBody>
      </p:sp>
      <p:sp>
        <p:nvSpPr>
          <p:cNvPr id="172" name="What do I get to do because of this habit?"/>
          <p:cNvSpPr txBox="1"/>
          <p:nvPr/>
        </p:nvSpPr>
        <p:spPr>
          <a:xfrm>
            <a:off x="4928368" y="1693734"/>
            <a:ext cx="1989485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 I get to do because of this habit?</a:t>
            </a:r>
          </a:p>
        </p:txBody>
      </p:sp>
      <p:sp>
        <p:nvSpPr>
          <p:cNvPr id="173" name="What deeper craving does this satisfy?"/>
          <p:cNvSpPr txBox="1"/>
          <p:nvPr/>
        </p:nvSpPr>
        <p:spPr>
          <a:xfrm>
            <a:off x="4928368" y="1902001"/>
            <a:ext cx="1859310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deeper craving does this satisfy?</a:t>
            </a:r>
          </a:p>
        </p:txBody>
      </p:sp>
      <p:sp>
        <p:nvSpPr>
          <p:cNvPr id="174" name="What emotions and thoughts do I have?"/>
          <p:cNvSpPr txBox="1"/>
          <p:nvPr/>
        </p:nvSpPr>
        <p:spPr>
          <a:xfrm>
            <a:off x="4928368" y="2117220"/>
            <a:ext cx="1910408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emotions and thoughts do I have?</a:t>
            </a:r>
          </a:p>
        </p:txBody>
      </p:sp>
      <p:sp>
        <p:nvSpPr>
          <p:cNvPr id="175" name="What do I like about my current habit?"/>
          <p:cNvSpPr txBox="1"/>
          <p:nvPr/>
        </p:nvSpPr>
        <p:spPr>
          <a:xfrm>
            <a:off x="4928368" y="1486161"/>
            <a:ext cx="1825427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 I like about my current habit?</a:t>
            </a:r>
          </a:p>
        </p:txBody>
      </p:sp>
      <p:sp>
        <p:nvSpPr>
          <p:cNvPr id="176" name="How do I experience a celebration?"/>
          <p:cNvSpPr txBox="1"/>
          <p:nvPr/>
        </p:nvSpPr>
        <p:spPr>
          <a:xfrm>
            <a:off x="2143730" y="4191477"/>
            <a:ext cx="1707010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do I experience a celebration?</a:t>
            </a:r>
          </a:p>
        </p:txBody>
      </p:sp>
      <p:sp>
        <p:nvSpPr>
          <p:cNvPr id="177" name="What thoughts/emotions do I experience afterwards?"/>
          <p:cNvSpPr txBox="1"/>
          <p:nvPr/>
        </p:nvSpPr>
        <p:spPr>
          <a:xfrm>
            <a:off x="2143730" y="4399745"/>
            <a:ext cx="2491929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thoughts/emotions do I experience afterwards?</a:t>
            </a:r>
          </a:p>
        </p:txBody>
      </p:sp>
      <p:sp>
        <p:nvSpPr>
          <p:cNvPr id="178" name="What is different now that I am paying attention?"/>
          <p:cNvSpPr txBox="1"/>
          <p:nvPr/>
        </p:nvSpPr>
        <p:spPr>
          <a:xfrm>
            <a:off x="2143730" y="4602264"/>
            <a:ext cx="2286794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different now that I am paying attention?</a:t>
            </a:r>
          </a:p>
        </p:txBody>
      </p:sp>
      <p:sp>
        <p:nvSpPr>
          <p:cNvPr id="179" name="What is my current reward?"/>
          <p:cNvSpPr txBox="1"/>
          <p:nvPr/>
        </p:nvSpPr>
        <p:spPr>
          <a:xfrm>
            <a:off x="2143729" y="3983904"/>
            <a:ext cx="1356421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my current reward?</a:t>
            </a:r>
          </a:p>
        </p:txBody>
      </p:sp>
      <p:sp>
        <p:nvSpPr>
          <p:cNvPr id="180" name="What are all the little behaviors that I do?"/>
          <p:cNvSpPr txBox="1"/>
          <p:nvPr/>
        </p:nvSpPr>
        <p:spPr>
          <a:xfrm>
            <a:off x="4959258" y="4191477"/>
            <a:ext cx="1955404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are all the little behaviors that I do?</a:t>
            </a:r>
          </a:p>
        </p:txBody>
      </p:sp>
      <p:sp>
        <p:nvSpPr>
          <p:cNvPr id="181" name="What changes each time I do this?"/>
          <p:cNvSpPr txBox="1"/>
          <p:nvPr/>
        </p:nvSpPr>
        <p:spPr>
          <a:xfrm>
            <a:off x="4959258" y="4399745"/>
            <a:ext cx="1673027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changes each time I do this?</a:t>
            </a:r>
          </a:p>
        </p:txBody>
      </p:sp>
      <p:sp>
        <p:nvSpPr>
          <p:cNvPr id="182" name="What doesn’t change about my response?"/>
          <p:cNvSpPr txBox="1"/>
          <p:nvPr/>
        </p:nvSpPr>
        <p:spPr>
          <a:xfrm>
            <a:off x="4959258" y="4614964"/>
            <a:ext cx="2017664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doesn’t change about my response?</a:t>
            </a:r>
          </a:p>
        </p:txBody>
      </p:sp>
      <p:sp>
        <p:nvSpPr>
          <p:cNvPr id="183" name="What do I do to satisfy my craving?"/>
          <p:cNvSpPr txBox="1"/>
          <p:nvPr/>
        </p:nvSpPr>
        <p:spPr>
          <a:xfrm>
            <a:off x="4959258" y="3983904"/>
            <a:ext cx="1695401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 I do to satisfy my craving?</a:t>
            </a:r>
          </a:p>
        </p:txBody>
      </p:sp>
      <p:sp>
        <p:nvSpPr>
          <p:cNvPr id="184" name="1"/>
          <p:cNvSpPr txBox="1"/>
          <p:nvPr/>
        </p:nvSpPr>
        <p:spPr>
          <a:xfrm>
            <a:off x="4424386" y="3542155"/>
            <a:ext cx="180480" cy="27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85" name="2"/>
          <p:cNvSpPr txBox="1"/>
          <p:nvPr/>
        </p:nvSpPr>
        <p:spPr>
          <a:xfrm>
            <a:off x="4746013" y="3542155"/>
            <a:ext cx="180479" cy="27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86" name="3"/>
          <p:cNvSpPr txBox="1"/>
          <p:nvPr/>
        </p:nvSpPr>
        <p:spPr>
          <a:xfrm>
            <a:off x="4746013" y="3940240"/>
            <a:ext cx="180479" cy="2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87" name="4"/>
          <p:cNvSpPr txBox="1"/>
          <p:nvPr/>
        </p:nvSpPr>
        <p:spPr>
          <a:xfrm>
            <a:off x="4424386" y="3940240"/>
            <a:ext cx="180480" cy="2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88" name="“I want to check in on my habit(s)”"/>
          <p:cNvSpPr txBox="1"/>
          <p:nvPr/>
        </p:nvSpPr>
        <p:spPr>
          <a:xfrm>
            <a:off x="523124" y="766969"/>
            <a:ext cx="1638847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“I want to check in on my habit(s)”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99" t="2071" r="6961" b="3926"/>
          <a:stretch>
            <a:fillRect/>
          </a:stretch>
        </p:blipFill>
        <p:spPr>
          <a:xfrm>
            <a:off x="4602043" y="6655091"/>
            <a:ext cx="143335" cy="143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3" y="48"/>
                </a:moveTo>
                <a:cubicBezTo>
                  <a:pt x="7625" y="239"/>
                  <a:pt x="6367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59" y="21577"/>
                </a:lnTo>
                <a:cubicBezTo>
                  <a:pt x="13227" y="21359"/>
                  <a:pt x="14997" y="20562"/>
                  <a:pt x="16528" y="19304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4" y="4142"/>
                  <a:pt x="17604" y="3277"/>
                </a:cubicBezTo>
                <a:cubicBezTo>
                  <a:pt x="16779" y="2386"/>
                  <a:pt x="15978" y="1720"/>
                  <a:pt x="14998" y="1184"/>
                </a:cubicBezTo>
                <a:cubicBezTo>
                  <a:pt x="13772" y="515"/>
                  <a:pt x="12547" y="191"/>
                  <a:pt x="11146" y="48"/>
                </a:cubicBezTo>
                <a:cubicBezTo>
                  <a:pt x="10598" y="-8"/>
                  <a:pt x="9502" y="-23"/>
                  <a:pt x="8993" y="4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1" name="www.corporatecoach.training"/>
          <p:cNvSpPr txBox="1"/>
          <p:nvPr/>
        </p:nvSpPr>
        <p:spPr>
          <a:xfrm>
            <a:off x="4213747" y="6905132"/>
            <a:ext cx="919703" cy="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92" name="Corporate Sponsored Coaching"/>
          <p:cNvSpPr txBox="1"/>
          <p:nvPr/>
        </p:nvSpPr>
        <p:spPr>
          <a:xfrm>
            <a:off x="4176474" y="6794521"/>
            <a:ext cx="994251" cy="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93" name="Sample Framework:"/>
          <p:cNvSpPr txBox="1"/>
          <p:nvPr/>
        </p:nvSpPr>
        <p:spPr>
          <a:xfrm>
            <a:off x="413046" y="-697080"/>
            <a:ext cx="8521108" cy="572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3" tIns="27383" rIns="27383" bIns="27383" anchor="ctr">
            <a:spAutoFit/>
          </a:bodyPr>
          <a:lstStyle>
            <a:lvl1pPr>
              <a:defRPr b="1"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194" name="Table"/>
          <p:cNvGraphicFramePr/>
          <p:nvPr/>
        </p:nvGraphicFramePr>
        <p:xfrm>
          <a:off x="2155729" y="2205352"/>
          <a:ext cx="5035740" cy="37460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17870"/>
                <a:gridCol w="2517870"/>
              </a:tblGrid>
              <a:tr h="1695243"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R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R>
                    <a:lnB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L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L>
                    <a:lnB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2050843"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b" anchorCtr="0" horzOverflow="overflow">
                    <a:lnR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b" anchorCtr="0" horzOverflow="overflow">
                    <a:lnL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L>
                    <a:lnT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</a:tbl>
          </a:graphicData>
        </a:graphic>
      </p:graphicFrame>
      <p:sp>
        <p:nvSpPr>
          <p:cNvPr id="195" name="Rectangle"/>
          <p:cNvSpPr/>
          <p:nvPr/>
        </p:nvSpPr>
        <p:spPr>
          <a:xfrm>
            <a:off x="2300235" y="119658"/>
            <a:ext cx="4746729" cy="10092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3" tIns="27383" rIns="27383" bIns="27383" anchor="ctr"/>
          <a:lstStyle/>
          <a:p>
            <a:pPr>
              <a:defRPr sz="1400"/>
            </a:pPr>
          </a:p>
        </p:txBody>
      </p:sp>
      <p:sp>
        <p:nvSpPr>
          <p:cNvPr id="196" name="Habit to…"/>
          <p:cNvSpPr txBox="1"/>
          <p:nvPr/>
        </p:nvSpPr>
        <p:spPr>
          <a:xfrm>
            <a:off x="827027" y="285536"/>
            <a:ext cx="1074614" cy="6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 defTabSz="584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Habit to </a:t>
            </a:r>
          </a:p>
          <a:p>
            <a:pPr algn="l" defTabSz="584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Change:</a:t>
            </a:r>
          </a:p>
        </p:txBody>
      </p:sp>
      <p:grpSp>
        <p:nvGrpSpPr>
          <p:cNvPr id="199" name="Cue/Trigger"/>
          <p:cNvGrpSpPr/>
          <p:nvPr/>
        </p:nvGrpSpPr>
        <p:grpSpPr>
          <a:xfrm>
            <a:off x="229386" y="2305931"/>
            <a:ext cx="1666017" cy="869109"/>
            <a:chOff x="0" y="0"/>
            <a:chExt cx="1666015" cy="869107"/>
          </a:xfrm>
        </p:grpSpPr>
        <p:sp>
          <p:nvSpPr>
            <p:cNvPr id="197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8" name="Cue/Trigger"/>
            <p:cNvSpPr txBox="1"/>
            <p:nvPr/>
          </p:nvSpPr>
          <p:spPr>
            <a:xfrm>
              <a:off x="12264" y="266051"/>
              <a:ext cx="1641488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Cue/Trigger</a:t>
              </a:r>
            </a:p>
          </p:txBody>
        </p:sp>
      </p:grpSp>
      <p:grpSp>
        <p:nvGrpSpPr>
          <p:cNvPr id="202" name="Craving…"/>
          <p:cNvGrpSpPr/>
          <p:nvPr/>
        </p:nvGrpSpPr>
        <p:grpSpPr>
          <a:xfrm>
            <a:off x="7451797" y="2305931"/>
            <a:ext cx="1666017" cy="869109"/>
            <a:chOff x="0" y="0"/>
            <a:chExt cx="1666015" cy="869107"/>
          </a:xfrm>
        </p:grpSpPr>
        <p:sp>
          <p:nvSpPr>
            <p:cNvPr id="200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Craving…"/>
            <p:cNvSpPr txBox="1"/>
            <p:nvPr/>
          </p:nvSpPr>
          <p:spPr>
            <a:xfrm>
              <a:off x="12264" y="24751"/>
              <a:ext cx="1641488" cy="819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Craving</a:t>
              </a:r>
            </a:p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Emotions</a:t>
              </a:r>
            </a:p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Thoughts</a:t>
              </a:r>
            </a:p>
          </p:txBody>
        </p:sp>
      </p:grpSp>
      <p:grpSp>
        <p:nvGrpSpPr>
          <p:cNvPr id="205" name="Routine/Response"/>
          <p:cNvGrpSpPr/>
          <p:nvPr/>
        </p:nvGrpSpPr>
        <p:grpSpPr>
          <a:xfrm>
            <a:off x="7451797" y="4613638"/>
            <a:ext cx="1666017" cy="869109"/>
            <a:chOff x="0" y="0"/>
            <a:chExt cx="1666015" cy="869107"/>
          </a:xfrm>
        </p:grpSpPr>
        <p:sp>
          <p:nvSpPr>
            <p:cNvPr id="203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Routine/Response"/>
            <p:cNvSpPr txBox="1"/>
            <p:nvPr/>
          </p:nvSpPr>
          <p:spPr>
            <a:xfrm>
              <a:off x="12264" y="145401"/>
              <a:ext cx="1641488" cy="578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Routine/Response</a:t>
              </a:r>
            </a:p>
          </p:txBody>
        </p:sp>
      </p:grpSp>
      <p:grpSp>
        <p:nvGrpSpPr>
          <p:cNvPr id="208" name="Reward"/>
          <p:cNvGrpSpPr/>
          <p:nvPr/>
        </p:nvGrpSpPr>
        <p:grpSpPr>
          <a:xfrm>
            <a:off x="229386" y="4613638"/>
            <a:ext cx="1666017" cy="869109"/>
            <a:chOff x="0" y="0"/>
            <a:chExt cx="1666015" cy="869107"/>
          </a:xfrm>
        </p:grpSpPr>
        <p:sp>
          <p:nvSpPr>
            <p:cNvPr id="206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7" name="Reward"/>
            <p:cNvSpPr txBox="1"/>
            <p:nvPr/>
          </p:nvSpPr>
          <p:spPr>
            <a:xfrm>
              <a:off x="12264" y="266051"/>
              <a:ext cx="1641488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Reward</a:t>
              </a:r>
            </a:p>
          </p:txBody>
        </p:sp>
      </p:grpSp>
      <p:sp>
        <p:nvSpPr>
          <p:cNvPr id="209" name="1"/>
          <p:cNvSpPr txBox="1"/>
          <p:nvPr/>
        </p:nvSpPr>
        <p:spPr>
          <a:xfrm>
            <a:off x="4424386" y="3542155"/>
            <a:ext cx="180480" cy="27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10" name="2"/>
          <p:cNvSpPr txBox="1"/>
          <p:nvPr/>
        </p:nvSpPr>
        <p:spPr>
          <a:xfrm>
            <a:off x="4746013" y="3542155"/>
            <a:ext cx="180479" cy="27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11" name="3"/>
          <p:cNvSpPr txBox="1"/>
          <p:nvPr/>
        </p:nvSpPr>
        <p:spPr>
          <a:xfrm>
            <a:off x="4746013" y="3940240"/>
            <a:ext cx="180479" cy="2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12" name="4"/>
          <p:cNvSpPr txBox="1"/>
          <p:nvPr/>
        </p:nvSpPr>
        <p:spPr>
          <a:xfrm>
            <a:off x="4424386" y="3940240"/>
            <a:ext cx="180480" cy="2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13" name="See:…"/>
          <p:cNvSpPr txBox="1"/>
          <p:nvPr/>
        </p:nvSpPr>
        <p:spPr>
          <a:xfrm>
            <a:off x="7943739" y="6687818"/>
            <a:ext cx="1274055" cy="35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>
            <a:spAutoFit/>
          </a:bodyPr>
          <a:lstStyle/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See: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Power of Habit - Charles Duhigg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Tiny Habits - BJ Fogg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Atomic Habits - James Clear</a:t>
            </a:r>
          </a:p>
        </p:txBody>
      </p:sp>
      <p:sp>
        <p:nvSpPr>
          <p:cNvPr id="214" name="How can I be more aware?"/>
          <p:cNvSpPr txBox="1"/>
          <p:nvPr/>
        </p:nvSpPr>
        <p:spPr>
          <a:xfrm>
            <a:off x="2252540" y="1693734"/>
            <a:ext cx="1328440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can I be more aware?</a:t>
            </a:r>
          </a:p>
        </p:txBody>
      </p:sp>
      <p:sp>
        <p:nvSpPr>
          <p:cNvPr id="215" name="How can I remove the prompt?"/>
          <p:cNvSpPr txBox="1"/>
          <p:nvPr/>
        </p:nvSpPr>
        <p:spPr>
          <a:xfrm>
            <a:off x="2252540" y="1902001"/>
            <a:ext cx="1503462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can I remove the prompt?</a:t>
            </a:r>
          </a:p>
        </p:txBody>
      </p:sp>
      <p:sp>
        <p:nvSpPr>
          <p:cNvPr id="216" name="How can I change the context?"/>
          <p:cNvSpPr txBox="1"/>
          <p:nvPr/>
        </p:nvSpPr>
        <p:spPr>
          <a:xfrm>
            <a:off x="2252540" y="2117220"/>
            <a:ext cx="1509366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can I change the context?</a:t>
            </a:r>
          </a:p>
        </p:txBody>
      </p:sp>
      <p:sp>
        <p:nvSpPr>
          <p:cNvPr id="217" name="What comes before?"/>
          <p:cNvSpPr txBox="1"/>
          <p:nvPr/>
        </p:nvSpPr>
        <p:spPr>
          <a:xfrm>
            <a:off x="2252540" y="1486161"/>
            <a:ext cx="1051719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comes before?</a:t>
            </a:r>
          </a:p>
        </p:txBody>
      </p:sp>
      <p:sp>
        <p:nvSpPr>
          <p:cNvPr id="218" name="What do I get to do if I make this change?"/>
          <p:cNvSpPr txBox="1"/>
          <p:nvPr/>
        </p:nvSpPr>
        <p:spPr>
          <a:xfrm>
            <a:off x="4928368" y="1693734"/>
            <a:ext cx="1989337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 I get to do if I make this change?</a:t>
            </a:r>
          </a:p>
        </p:txBody>
      </p:sp>
      <p:sp>
        <p:nvSpPr>
          <p:cNvPr id="219" name="What are my emotions telling me about this challenge?"/>
          <p:cNvSpPr txBox="1"/>
          <p:nvPr/>
        </p:nvSpPr>
        <p:spPr>
          <a:xfrm>
            <a:off x="4928368" y="1902001"/>
            <a:ext cx="2582218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are my emotions telling me about this challenge?</a:t>
            </a:r>
          </a:p>
        </p:txBody>
      </p:sp>
      <p:sp>
        <p:nvSpPr>
          <p:cNvPr id="220" name="What am I excited about in making this change?"/>
          <p:cNvSpPr txBox="1"/>
          <p:nvPr/>
        </p:nvSpPr>
        <p:spPr>
          <a:xfrm>
            <a:off x="4928368" y="2117220"/>
            <a:ext cx="2277319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am I excited about in making this change?</a:t>
            </a:r>
          </a:p>
        </p:txBody>
      </p:sp>
      <p:sp>
        <p:nvSpPr>
          <p:cNvPr id="221" name="What positive thing could I do along with this habit?"/>
          <p:cNvSpPr txBox="1"/>
          <p:nvPr/>
        </p:nvSpPr>
        <p:spPr>
          <a:xfrm>
            <a:off x="4928368" y="1486161"/>
            <a:ext cx="2418607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positive thing could I do along with this habit?</a:t>
            </a:r>
          </a:p>
        </p:txBody>
      </p:sp>
      <p:sp>
        <p:nvSpPr>
          <p:cNvPr id="222" name="What immediate “pain” could I add?"/>
          <p:cNvSpPr txBox="1"/>
          <p:nvPr/>
        </p:nvSpPr>
        <p:spPr>
          <a:xfrm>
            <a:off x="2283430" y="4191477"/>
            <a:ext cx="1718122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immediate “pain” could I add?</a:t>
            </a:r>
          </a:p>
        </p:txBody>
      </p:sp>
      <p:sp>
        <p:nvSpPr>
          <p:cNvPr id="223" name="How could I celebrate success?"/>
          <p:cNvSpPr txBox="1"/>
          <p:nvPr/>
        </p:nvSpPr>
        <p:spPr>
          <a:xfrm>
            <a:off x="2283429" y="4399745"/>
            <a:ext cx="1543051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could I celebrate success?</a:t>
            </a:r>
          </a:p>
        </p:txBody>
      </p:sp>
      <p:sp>
        <p:nvSpPr>
          <p:cNvPr id="224" name="How can I practice this celebration?"/>
          <p:cNvSpPr txBox="1"/>
          <p:nvPr/>
        </p:nvSpPr>
        <p:spPr>
          <a:xfrm>
            <a:off x="2283430" y="4602264"/>
            <a:ext cx="1718122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can I practice this celebration?</a:t>
            </a:r>
          </a:p>
        </p:txBody>
      </p:sp>
      <p:sp>
        <p:nvSpPr>
          <p:cNvPr id="225" name="What is the benefit I get to experience?"/>
          <p:cNvSpPr txBox="1"/>
          <p:nvPr/>
        </p:nvSpPr>
        <p:spPr>
          <a:xfrm>
            <a:off x="2283430" y="3983904"/>
            <a:ext cx="1876426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the benefit I get to experience?</a:t>
            </a:r>
          </a:p>
        </p:txBody>
      </p:sp>
      <p:sp>
        <p:nvSpPr>
          <p:cNvPr id="226" name="What would make this easier?"/>
          <p:cNvSpPr txBox="1"/>
          <p:nvPr/>
        </p:nvSpPr>
        <p:spPr>
          <a:xfrm>
            <a:off x="4959258" y="4191477"/>
            <a:ext cx="1469579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would make this easier?</a:t>
            </a:r>
          </a:p>
        </p:txBody>
      </p:sp>
      <p:sp>
        <p:nvSpPr>
          <p:cNvPr id="227" name="What will be my reminder?"/>
          <p:cNvSpPr txBox="1"/>
          <p:nvPr/>
        </p:nvSpPr>
        <p:spPr>
          <a:xfrm>
            <a:off x="4959258" y="4399745"/>
            <a:ext cx="1311276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will be my reminder?</a:t>
            </a:r>
          </a:p>
        </p:txBody>
      </p:sp>
      <p:sp>
        <p:nvSpPr>
          <p:cNvPr id="228" name="How will I track my behavior?"/>
          <p:cNvSpPr txBox="1"/>
          <p:nvPr/>
        </p:nvSpPr>
        <p:spPr>
          <a:xfrm>
            <a:off x="4959258" y="4614964"/>
            <a:ext cx="1429842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will I track my behavior?</a:t>
            </a:r>
          </a:p>
        </p:txBody>
      </p:sp>
      <p:sp>
        <p:nvSpPr>
          <p:cNvPr id="229" name="What will I do differently?"/>
          <p:cNvSpPr txBox="1"/>
          <p:nvPr/>
        </p:nvSpPr>
        <p:spPr>
          <a:xfrm>
            <a:off x="4959258" y="3983904"/>
            <a:ext cx="1241823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will I do differently?</a:t>
            </a:r>
          </a:p>
        </p:txBody>
      </p:sp>
      <p:sp>
        <p:nvSpPr>
          <p:cNvPr id="230" name="“I want to get rid of this bad habit.”"/>
          <p:cNvSpPr txBox="1"/>
          <p:nvPr/>
        </p:nvSpPr>
        <p:spPr>
          <a:xfrm>
            <a:off x="539131" y="934245"/>
            <a:ext cx="1650406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“I want to get rid of this bad habit.”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99" t="2071" r="6961" b="3926"/>
          <a:stretch>
            <a:fillRect/>
          </a:stretch>
        </p:blipFill>
        <p:spPr>
          <a:xfrm>
            <a:off x="4602043" y="6655091"/>
            <a:ext cx="143335" cy="143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3" y="48"/>
                </a:moveTo>
                <a:cubicBezTo>
                  <a:pt x="7625" y="239"/>
                  <a:pt x="6367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59" y="21577"/>
                </a:lnTo>
                <a:cubicBezTo>
                  <a:pt x="13227" y="21359"/>
                  <a:pt x="14997" y="20562"/>
                  <a:pt x="16528" y="19304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4" y="4142"/>
                  <a:pt x="17604" y="3277"/>
                </a:cubicBezTo>
                <a:cubicBezTo>
                  <a:pt x="16779" y="2386"/>
                  <a:pt x="15978" y="1720"/>
                  <a:pt x="14998" y="1184"/>
                </a:cubicBezTo>
                <a:cubicBezTo>
                  <a:pt x="13772" y="515"/>
                  <a:pt x="12547" y="191"/>
                  <a:pt x="11146" y="48"/>
                </a:cubicBezTo>
                <a:cubicBezTo>
                  <a:pt x="10598" y="-8"/>
                  <a:pt x="9502" y="-23"/>
                  <a:pt x="8993" y="4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3" name="www.corporatecoach.training"/>
          <p:cNvSpPr txBox="1"/>
          <p:nvPr/>
        </p:nvSpPr>
        <p:spPr>
          <a:xfrm>
            <a:off x="4213747" y="6905132"/>
            <a:ext cx="919703" cy="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34" name="Corporate Sponsored Coaching"/>
          <p:cNvSpPr txBox="1"/>
          <p:nvPr/>
        </p:nvSpPr>
        <p:spPr>
          <a:xfrm>
            <a:off x="4176474" y="6794521"/>
            <a:ext cx="994251" cy="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35" name="Sample Framework:"/>
          <p:cNvSpPr txBox="1"/>
          <p:nvPr/>
        </p:nvSpPr>
        <p:spPr>
          <a:xfrm>
            <a:off x="413046" y="-697080"/>
            <a:ext cx="8521108" cy="572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3" tIns="27383" rIns="27383" bIns="27383" anchor="ctr">
            <a:spAutoFit/>
          </a:bodyPr>
          <a:lstStyle>
            <a:lvl1pPr>
              <a:defRPr b="1"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236" name="Table"/>
          <p:cNvGraphicFramePr/>
          <p:nvPr/>
        </p:nvGraphicFramePr>
        <p:xfrm>
          <a:off x="2155729" y="2205352"/>
          <a:ext cx="5035740" cy="37460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17870"/>
                <a:gridCol w="2517870"/>
              </a:tblGrid>
              <a:tr h="1695243"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R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R>
                    <a:lnB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L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L>
                    <a:lnB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2050843"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b" anchorCtr="0" horzOverflow="overflow">
                    <a:lnR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b" anchorCtr="0" horzOverflow="overflow">
                    <a:lnL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L>
                    <a:lnT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</a:tbl>
          </a:graphicData>
        </a:graphic>
      </p:graphicFrame>
      <p:sp>
        <p:nvSpPr>
          <p:cNvPr id="237" name="Rectangle"/>
          <p:cNvSpPr/>
          <p:nvPr/>
        </p:nvSpPr>
        <p:spPr>
          <a:xfrm>
            <a:off x="2300235" y="119658"/>
            <a:ext cx="4746729" cy="10092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3" tIns="27383" rIns="27383" bIns="27383" anchor="ctr"/>
          <a:lstStyle/>
          <a:p>
            <a:pPr>
              <a:defRPr sz="1400"/>
            </a:pPr>
          </a:p>
        </p:txBody>
      </p:sp>
      <p:sp>
        <p:nvSpPr>
          <p:cNvPr id="238" name="New Habit…"/>
          <p:cNvSpPr txBox="1"/>
          <p:nvPr/>
        </p:nvSpPr>
        <p:spPr>
          <a:xfrm>
            <a:off x="577059" y="285536"/>
            <a:ext cx="1356520" cy="677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r" defTabSz="584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New Habit </a:t>
            </a:r>
          </a:p>
          <a:p>
            <a:pPr algn="r" defTabSz="584200"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t>Plan:</a:t>
            </a:r>
          </a:p>
        </p:txBody>
      </p:sp>
      <p:grpSp>
        <p:nvGrpSpPr>
          <p:cNvPr id="241" name="Cue/Trigger"/>
          <p:cNvGrpSpPr/>
          <p:nvPr/>
        </p:nvGrpSpPr>
        <p:grpSpPr>
          <a:xfrm>
            <a:off x="229386" y="2305931"/>
            <a:ext cx="1666017" cy="869109"/>
            <a:chOff x="0" y="0"/>
            <a:chExt cx="1666015" cy="869107"/>
          </a:xfrm>
        </p:grpSpPr>
        <p:sp>
          <p:nvSpPr>
            <p:cNvPr id="239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0" name="Cue/Trigger"/>
            <p:cNvSpPr txBox="1"/>
            <p:nvPr/>
          </p:nvSpPr>
          <p:spPr>
            <a:xfrm>
              <a:off x="12264" y="266051"/>
              <a:ext cx="1641488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Cue/Trigger</a:t>
              </a:r>
            </a:p>
          </p:txBody>
        </p:sp>
      </p:grpSp>
      <p:grpSp>
        <p:nvGrpSpPr>
          <p:cNvPr id="244" name="Craving…"/>
          <p:cNvGrpSpPr/>
          <p:nvPr/>
        </p:nvGrpSpPr>
        <p:grpSpPr>
          <a:xfrm>
            <a:off x="7451797" y="2305931"/>
            <a:ext cx="1666017" cy="869109"/>
            <a:chOff x="0" y="0"/>
            <a:chExt cx="1666015" cy="869107"/>
          </a:xfrm>
        </p:grpSpPr>
        <p:sp>
          <p:nvSpPr>
            <p:cNvPr id="242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3" name="Craving…"/>
            <p:cNvSpPr txBox="1"/>
            <p:nvPr/>
          </p:nvSpPr>
          <p:spPr>
            <a:xfrm>
              <a:off x="12264" y="24751"/>
              <a:ext cx="1641488" cy="819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Craving</a:t>
              </a:r>
            </a:p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Emotions</a:t>
              </a:r>
            </a:p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Thoughts</a:t>
              </a:r>
            </a:p>
          </p:txBody>
        </p:sp>
      </p:grpSp>
      <p:grpSp>
        <p:nvGrpSpPr>
          <p:cNvPr id="247" name="Routine/Response"/>
          <p:cNvGrpSpPr/>
          <p:nvPr/>
        </p:nvGrpSpPr>
        <p:grpSpPr>
          <a:xfrm>
            <a:off x="7451797" y="4613638"/>
            <a:ext cx="1666017" cy="869109"/>
            <a:chOff x="0" y="0"/>
            <a:chExt cx="1666015" cy="869107"/>
          </a:xfrm>
        </p:grpSpPr>
        <p:sp>
          <p:nvSpPr>
            <p:cNvPr id="245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6" name="Routine/Response"/>
            <p:cNvSpPr txBox="1"/>
            <p:nvPr/>
          </p:nvSpPr>
          <p:spPr>
            <a:xfrm>
              <a:off x="12264" y="145401"/>
              <a:ext cx="1641488" cy="578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Routine/Response</a:t>
              </a:r>
            </a:p>
          </p:txBody>
        </p:sp>
      </p:grpSp>
      <p:grpSp>
        <p:nvGrpSpPr>
          <p:cNvPr id="250" name="Reward"/>
          <p:cNvGrpSpPr/>
          <p:nvPr/>
        </p:nvGrpSpPr>
        <p:grpSpPr>
          <a:xfrm>
            <a:off x="229386" y="4613638"/>
            <a:ext cx="1666017" cy="869109"/>
            <a:chOff x="0" y="0"/>
            <a:chExt cx="1666015" cy="869107"/>
          </a:xfrm>
        </p:grpSpPr>
        <p:sp>
          <p:nvSpPr>
            <p:cNvPr id="248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9" name="Reward"/>
            <p:cNvSpPr txBox="1"/>
            <p:nvPr/>
          </p:nvSpPr>
          <p:spPr>
            <a:xfrm>
              <a:off x="12264" y="266051"/>
              <a:ext cx="1641488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Reward</a:t>
              </a:r>
            </a:p>
          </p:txBody>
        </p:sp>
      </p:grpSp>
      <p:sp>
        <p:nvSpPr>
          <p:cNvPr id="251" name="1"/>
          <p:cNvSpPr txBox="1"/>
          <p:nvPr/>
        </p:nvSpPr>
        <p:spPr>
          <a:xfrm>
            <a:off x="4424386" y="3542155"/>
            <a:ext cx="180480" cy="27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52" name="2"/>
          <p:cNvSpPr txBox="1"/>
          <p:nvPr/>
        </p:nvSpPr>
        <p:spPr>
          <a:xfrm>
            <a:off x="4746013" y="3542155"/>
            <a:ext cx="180479" cy="27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53" name="3"/>
          <p:cNvSpPr txBox="1"/>
          <p:nvPr/>
        </p:nvSpPr>
        <p:spPr>
          <a:xfrm>
            <a:off x="4746013" y="3940240"/>
            <a:ext cx="180479" cy="2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54" name="4"/>
          <p:cNvSpPr txBox="1"/>
          <p:nvPr/>
        </p:nvSpPr>
        <p:spPr>
          <a:xfrm>
            <a:off x="4424386" y="3940240"/>
            <a:ext cx="180480" cy="2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55" name="See:…"/>
          <p:cNvSpPr txBox="1"/>
          <p:nvPr/>
        </p:nvSpPr>
        <p:spPr>
          <a:xfrm>
            <a:off x="7943739" y="6687818"/>
            <a:ext cx="1274055" cy="35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>
            <a:spAutoFit/>
          </a:bodyPr>
          <a:lstStyle/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See: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Power of Habit - Charles Duhigg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Tiny Habits - BJ Fogg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Atomic Habits - James Clear</a:t>
            </a:r>
          </a:p>
        </p:txBody>
      </p:sp>
      <p:sp>
        <p:nvSpPr>
          <p:cNvPr id="256" name="What do I want my new habit to come after?"/>
          <p:cNvSpPr txBox="1"/>
          <p:nvPr/>
        </p:nvSpPr>
        <p:spPr>
          <a:xfrm>
            <a:off x="2252540" y="1693734"/>
            <a:ext cx="2096443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 I want my new habit to come after?</a:t>
            </a:r>
          </a:p>
        </p:txBody>
      </p:sp>
      <p:sp>
        <p:nvSpPr>
          <p:cNvPr id="257" name="How can I add a prompt?"/>
          <p:cNvSpPr txBox="1"/>
          <p:nvPr/>
        </p:nvSpPr>
        <p:spPr>
          <a:xfrm>
            <a:off x="2252540" y="1902001"/>
            <a:ext cx="1249462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can I add a prompt?</a:t>
            </a:r>
          </a:p>
        </p:txBody>
      </p:sp>
      <p:sp>
        <p:nvSpPr>
          <p:cNvPr id="258" name="How can I improve the context?"/>
          <p:cNvSpPr txBox="1"/>
          <p:nvPr/>
        </p:nvSpPr>
        <p:spPr>
          <a:xfrm>
            <a:off x="2252540" y="2117220"/>
            <a:ext cx="1537395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can I improve the context?</a:t>
            </a:r>
          </a:p>
        </p:txBody>
      </p:sp>
      <p:sp>
        <p:nvSpPr>
          <p:cNvPr id="259" name="What current habit can I use as a trigger?"/>
          <p:cNvSpPr txBox="1"/>
          <p:nvPr/>
        </p:nvSpPr>
        <p:spPr>
          <a:xfrm>
            <a:off x="2252540" y="1486161"/>
            <a:ext cx="1977926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current habit can I use as a trigger?</a:t>
            </a:r>
          </a:p>
        </p:txBody>
      </p:sp>
      <p:sp>
        <p:nvSpPr>
          <p:cNvPr id="260" name="What do I get to do if I make this change?"/>
          <p:cNvSpPr txBox="1"/>
          <p:nvPr/>
        </p:nvSpPr>
        <p:spPr>
          <a:xfrm>
            <a:off x="4928368" y="1693734"/>
            <a:ext cx="1989337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 I get to do if I make this change?</a:t>
            </a:r>
          </a:p>
        </p:txBody>
      </p:sp>
      <p:sp>
        <p:nvSpPr>
          <p:cNvPr id="261" name="What are my emotions telling me about this challenge?"/>
          <p:cNvSpPr txBox="1"/>
          <p:nvPr/>
        </p:nvSpPr>
        <p:spPr>
          <a:xfrm>
            <a:off x="4928368" y="1902001"/>
            <a:ext cx="2582218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are my emotions telling me about this challenge?</a:t>
            </a:r>
          </a:p>
        </p:txBody>
      </p:sp>
      <p:sp>
        <p:nvSpPr>
          <p:cNvPr id="262" name="What am I excited about in making this change?"/>
          <p:cNvSpPr txBox="1"/>
          <p:nvPr/>
        </p:nvSpPr>
        <p:spPr>
          <a:xfrm>
            <a:off x="4928368" y="2117220"/>
            <a:ext cx="2277319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am I excited about in making this change?</a:t>
            </a:r>
          </a:p>
        </p:txBody>
      </p:sp>
      <p:sp>
        <p:nvSpPr>
          <p:cNvPr id="263" name="What positive thing could I do along with this habit?"/>
          <p:cNvSpPr txBox="1"/>
          <p:nvPr/>
        </p:nvSpPr>
        <p:spPr>
          <a:xfrm>
            <a:off x="4928368" y="1486161"/>
            <a:ext cx="2418607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positive thing could I do along with this habit?</a:t>
            </a:r>
          </a:p>
        </p:txBody>
      </p:sp>
      <p:sp>
        <p:nvSpPr>
          <p:cNvPr id="264" name="What immediate “pleasure” could I add?"/>
          <p:cNvSpPr txBox="1"/>
          <p:nvPr/>
        </p:nvSpPr>
        <p:spPr>
          <a:xfrm>
            <a:off x="2283429" y="4191477"/>
            <a:ext cx="1915767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immediate “pleasure” could I add?</a:t>
            </a:r>
          </a:p>
        </p:txBody>
      </p:sp>
      <p:sp>
        <p:nvSpPr>
          <p:cNvPr id="265" name="How could I celebrate success?"/>
          <p:cNvSpPr txBox="1"/>
          <p:nvPr/>
        </p:nvSpPr>
        <p:spPr>
          <a:xfrm>
            <a:off x="2283429" y="4399745"/>
            <a:ext cx="1543051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could I celebrate success?</a:t>
            </a:r>
          </a:p>
        </p:txBody>
      </p:sp>
      <p:sp>
        <p:nvSpPr>
          <p:cNvPr id="266" name="How can I practice this celebration?"/>
          <p:cNvSpPr txBox="1"/>
          <p:nvPr/>
        </p:nvSpPr>
        <p:spPr>
          <a:xfrm>
            <a:off x="2283430" y="4602264"/>
            <a:ext cx="1718122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can I practice this celebration?</a:t>
            </a:r>
          </a:p>
        </p:txBody>
      </p:sp>
      <p:sp>
        <p:nvSpPr>
          <p:cNvPr id="267" name="What is the benefit I get to experience?"/>
          <p:cNvSpPr txBox="1"/>
          <p:nvPr/>
        </p:nvSpPr>
        <p:spPr>
          <a:xfrm>
            <a:off x="2283430" y="3983904"/>
            <a:ext cx="1876426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the benefit I get to experience?</a:t>
            </a:r>
          </a:p>
        </p:txBody>
      </p:sp>
      <p:sp>
        <p:nvSpPr>
          <p:cNvPr id="268" name="What would make this even easier?"/>
          <p:cNvSpPr txBox="1"/>
          <p:nvPr/>
        </p:nvSpPr>
        <p:spPr>
          <a:xfrm>
            <a:off x="4959258" y="4191477"/>
            <a:ext cx="1718122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would make this even easier?</a:t>
            </a:r>
          </a:p>
        </p:txBody>
      </p:sp>
      <p:sp>
        <p:nvSpPr>
          <p:cNvPr id="269" name="What will be my reminder?"/>
          <p:cNvSpPr txBox="1"/>
          <p:nvPr/>
        </p:nvSpPr>
        <p:spPr>
          <a:xfrm>
            <a:off x="4959258" y="4399745"/>
            <a:ext cx="1311276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will be my reminder?</a:t>
            </a:r>
          </a:p>
        </p:txBody>
      </p:sp>
      <p:sp>
        <p:nvSpPr>
          <p:cNvPr id="270" name="How will I track my behavior?"/>
          <p:cNvSpPr txBox="1"/>
          <p:nvPr/>
        </p:nvSpPr>
        <p:spPr>
          <a:xfrm>
            <a:off x="4959258" y="4614964"/>
            <a:ext cx="1429842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will I track my behavior?</a:t>
            </a:r>
          </a:p>
        </p:txBody>
      </p:sp>
      <p:sp>
        <p:nvSpPr>
          <p:cNvPr id="271" name="What is a simple, easy beginning behavior?"/>
          <p:cNvSpPr txBox="1"/>
          <p:nvPr/>
        </p:nvSpPr>
        <p:spPr>
          <a:xfrm>
            <a:off x="4959258" y="3983904"/>
            <a:ext cx="2074020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a simple, easy beginning behavior?</a:t>
            </a:r>
          </a:p>
        </p:txBody>
      </p:sp>
      <p:sp>
        <p:nvSpPr>
          <p:cNvPr id="272" name="“I want to start a new, healthy habit”"/>
          <p:cNvSpPr txBox="1"/>
          <p:nvPr/>
        </p:nvSpPr>
        <p:spPr>
          <a:xfrm>
            <a:off x="396232" y="984536"/>
            <a:ext cx="1718173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“I want to start a new, healthy habit”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999" t="2071" r="6961" b="3926"/>
          <a:stretch>
            <a:fillRect/>
          </a:stretch>
        </p:blipFill>
        <p:spPr>
          <a:xfrm>
            <a:off x="4602043" y="6655091"/>
            <a:ext cx="143335" cy="143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60" h="21577" fill="norm" stroke="1" extrusionOk="0">
                <a:moveTo>
                  <a:pt x="8993" y="48"/>
                </a:moveTo>
                <a:cubicBezTo>
                  <a:pt x="7625" y="239"/>
                  <a:pt x="6367" y="705"/>
                  <a:pt x="5255" y="1364"/>
                </a:cubicBezTo>
                <a:cubicBezTo>
                  <a:pt x="2537" y="2972"/>
                  <a:pt x="700" y="5676"/>
                  <a:pt x="156" y="8899"/>
                </a:cubicBezTo>
                <a:cubicBezTo>
                  <a:pt x="-47" y="10105"/>
                  <a:pt x="-57" y="11566"/>
                  <a:pt x="156" y="12786"/>
                </a:cubicBezTo>
                <a:cubicBezTo>
                  <a:pt x="802" y="16483"/>
                  <a:pt x="3185" y="19497"/>
                  <a:pt x="6501" y="20859"/>
                </a:cubicBezTo>
                <a:cubicBezTo>
                  <a:pt x="7321" y="21196"/>
                  <a:pt x="8221" y="21425"/>
                  <a:pt x="9050" y="21517"/>
                </a:cubicBezTo>
                <a:cubicBezTo>
                  <a:pt x="9213" y="21535"/>
                  <a:pt x="9401" y="21571"/>
                  <a:pt x="9447" y="21577"/>
                </a:cubicBezTo>
                <a:lnTo>
                  <a:pt x="11259" y="21577"/>
                </a:lnTo>
                <a:cubicBezTo>
                  <a:pt x="13227" y="21359"/>
                  <a:pt x="14997" y="20562"/>
                  <a:pt x="16528" y="19304"/>
                </a:cubicBezTo>
                <a:cubicBezTo>
                  <a:pt x="20338" y="16172"/>
                  <a:pt x="21543" y="10614"/>
                  <a:pt x="19417" y="6028"/>
                </a:cubicBezTo>
                <a:cubicBezTo>
                  <a:pt x="18904" y="4921"/>
                  <a:pt x="18404" y="4142"/>
                  <a:pt x="17604" y="3277"/>
                </a:cubicBezTo>
                <a:cubicBezTo>
                  <a:pt x="16779" y="2386"/>
                  <a:pt x="15978" y="1720"/>
                  <a:pt x="14998" y="1184"/>
                </a:cubicBezTo>
                <a:cubicBezTo>
                  <a:pt x="13772" y="515"/>
                  <a:pt x="12547" y="191"/>
                  <a:pt x="11146" y="48"/>
                </a:cubicBezTo>
                <a:cubicBezTo>
                  <a:pt x="10598" y="-8"/>
                  <a:pt x="9502" y="-23"/>
                  <a:pt x="8993" y="4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5" name="www.corporatecoach.training"/>
          <p:cNvSpPr txBox="1"/>
          <p:nvPr/>
        </p:nvSpPr>
        <p:spPr>
          <a:xfrm>
            <a:off x="4213747" y="6905132"/>
            <a:ext cx="919703" cy="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sz="5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76" name="Corporate Sponsored Coaching"/>
          <p:cNvSpPr txBox="1"/>
          <p:nvPr/>
        </p:nvSpPr>
        <p:spPr>
          <a:xfrm>
            <a:off x="4176474" y="6794521"/>
            <a:ext cx="994251" cy="143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sz="5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77" name="Sample Framework:"/>
          <p:cNvSpPr txBox="1"/>
          <p:nvPr/>
        </p:nvSpPr>
        <p:spPr>
          <a:xfrm>
            <a:off x="413046" y="-697080"/>
            <a:ext cx="8521108" cy="572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3" tIns="27383" rIns="27383" bIns="27383" anchor="ctr">
            <a:spAutoFit/>
          </a:bodyPr>
          <a:lstStyle>
            <a:lvl1pPr>
              <a:defRPr b="1" sz="3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Sample Framework:</a:t>
            </a:r>
          </a:p>
        </p:txBody>
      </p:sp>
      <p:graphicFrame>
        <p:nvGraphicFramePr>
          <p:cNvPr id="278" name="Table"/>
          <p:cNvGraphicFramePr/>
          <p:nvPr/>
        </p:nvGraphicFramePr>
        <p:xfrm>
          <a:off x="2155729" y="2205352"/>
          <a:ext cx="5035740" cy="374608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17870"/>
                <a:gridCol w="2517870"/>
              </a:tblGrid>
              <a:tr h="1695243"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R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R>
                    <a:lnB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t" anchorCtr="0" horzOverflow="overflow">
                    <a:lnL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L>
                    <a:lnB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B>
                  </a:tcPr>
                </a:tc>
              </a:tr>
              <a:tr h="2050843"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b" anchorCtr="0" horzOverflow="overflow">
                    <a:lnR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R>
                    <a:lnT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400">
                          <a:solidFill>
                            <a:srgbClr val="5E5E5E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</a:p>
                  </a:txBody>
                  <a:tcPr marL="76200" marR="76200" marT="76200" marB="76200" anchor="b" anchorCtr="0" horzOverflow="overflow">
                    <a:lnL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L>
                    <a:lnT w="38100">
                      <a:solidFill>
                        <a:srgbClr val="5E5E5E"/>
                      </a:solidFill>
                      <a:custDash>
                        <a:ds d="200000" sp="200000"/>
                      </a:custDash>
                      <a:miter lim="400000"/>
                    </a:lnT>
                  </a:tcPr>
                </a:tc>
              </a:tr>
            </a:tbl>
          </a:graphicData>
        </a:graphic>
      </p:graphicFrame>
      <p:sp>
        <p:nvSpPr>
          <p:cNvPr id="279" name="Rectangle"/>
          <p:cNvSpPr/>
          <p:nvPr/>
        </p:nvSpPr>
        <p:spPr>
          <a:xfrm>
            <a:off x="2300235" y="119658"/>
            <a:ext cx="4746729" cy="10092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prstDash val="sysDot"/>
            <a:miter lim="400000"/>
          </a:ln>
        </p:spPr>
        <p:txBody>
          <a:bodyPr lIns="27383" tIns="27383" rIns="27383" bIns="27383" anchor="ctr"/>
          <a:lstStyle/>
          <a:p>
            <a:pPr>
              <a:defRPr sz="1400"/>
            </a:pPr>
          </a:p>
        </p:txBody>
      </p:sp>
      <p:sp>
        <p:nvSpPr>
          <p:cNvPr id="280" name="New Habit Plan:"/>
          <p:cNvSpPr txBox="1"/>
          <p:nvPr/>
        </p:nvSpPr>
        <p:spPr>
          <a:xfrm>
            <a:off x="370871" y="424637"/>
            <a:ext cx="1935461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New Habit Plan:</a:t>
            </a:r>
          </a:p>
        </p:txBody>
      </p:sp>
      <p:grpSp>
        <p:nvGrpSpPr>
          <p:cNvPr id="283" name="Cue/Trigger"/>
          <p:cNvGrpSpPr/>
          <p:nvPr/>
        </p:nvGrpSpPr>
        <p:grpSpPr>
          <a:xfrm>
            <a:off x="229386" y="2305931"/>
            <a:ext cx="1666017" cy="869109"/>
            <a:chOff x="0" y="0"/>
            <a:chExt cx="1666015" cy="869107"/>
          </a:xfrm>
        </p:grpSpPr>
        <p:sp>
          <p:nvSpPr>
            <p:cNvPr id="281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2" name="Cue/Trigger"/>
            <p:cNvSpPr txBox="1"/>
            <p:nvPr/>
          </p:nvSpPr>
          <p:spPr>
            <a:xfrm>
              <a:off x="12264" y="266051"/>
              <a:ext cx="1641488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Cue/Trigger</a:t>
              </a:r>
            </a:p>
          </p:txBody>
        </p:sp>
      </p:grpSp>
      <p:grpSp>
        <p:nvGrpSpPr>
          <p:cNvPr id="286" name="Craving…"/>
          <p:cNvGrpSpPr/>
          <p:nvPr/>
        </p:nvGrpSpPr>
        <p:grpSpPr>
          <a:xfrm>
            <a:off x="7451797" y="2305931"/>
            <a:ext cx="1666017" cy="869109"/>
            <a:chOff x="0" y="0"/>
            <a:chExt cx="1666015" cy="869107"/>
          </a:xfrm>
        </p:grpSpPr>
        <p:sp>
          <p:nvSpPr>
            <p:cNvPr id="284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5" name="Craving…"/>
            <p:cNvSpPr txBox="1"/>
            <p:nvPr/>
          </p:nvSpPr>
          <p:spPr>
            <a:xfrm>
              <a:off x="12264" y="24751"/>
              <a:ext cx="1641488" cy="8196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Craving</a:t>
              </a:r>
            </a:p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Emotions</a:t>
              </a:r>
            </a:p>
            <a:p>
              <a:pPr defTabSz="584200">
                <a:defRPr>
                  <a:solidFill>
                    <a:srgbClr val="FFFFFF"/>
                  </a:solidFill>
                </a:defRPr>
              </a:pPr>
              <a:r>
                <a:t>Thoughts</a:t>
              </a:r>
            </a:p>
          </p:txBody>
        </p:sp>
      </p:grpSp>
      <p:grpSp>
        <p:nvGrpSpPr>
          <p:cNvPr id="289" name="Routine/Response"/>
          <p:cNvGrpSpPr/>
          <p:nvPr/>
        </p:nvGrpSpPr>
        <p:grpSpPr>
          <a:xfrm>
            <a:off x="7451797" y="4613638"/>
            <a:ext cx="1666017" cy="869109"/>
            <a:chOff x="0" y="0"/>
            <a:chExt cx="1666015" cy="869107"/>
          </a:xfrm>
        </p:grpSpPr>
        <p:sp>
          <p:nvSpPr>
            <p:cNvPr id="287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8" name="Routine/Response"/>
            <p:cNvSpPr txBox="1"/>
            <p:nvPr/>
          </p:nvSpPr>
          <p:spPr>
            <a:xfrm>
              <a:off x="12264" y="145401"/>
              <a:ext cx="1641488" cy="5783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Routine/Response</a:t>
              </a:r>
            </a:p>
          </p:txBody>
        </p:sp>
      </p:grpSp>
      <p:grpSp>
        <p:nvGrpSpPr>
          <p:cNvPr id="292" name="Reward"/>
          <p:cNvGrpSpPr/>
          <p:nvPr/>
        </p:nvGrpSpPr>
        <p:grpSpPr>
          <a:xfrm>
            <a:off x="229386" y="4613638"/>
            <a:ext cx="1666017" cy="869109"/>
            <a:chOff x="0" y="0"/>
            <a:chExt cx="1666015" cy="869107"/>
          </a:xfrm>
        </p:grpSpPr>
        <p:sp>
          <p:nvSpPr>
            <p:cNvPr id="290" name="Rounded Rectangle"/>
            <p:cNvSpPr/>
            <p:nvPr/>
          </p:nvSpPr>
          <p:spPr>
            <a:xfrm>
              <a:off x="0" y="0"/>
              <a:ext cx="1666016" cy="869108"/>
            </a:xfrm>
            <a:prstGeom prst="roundRect">
              <a:avLst>
                <a:gd name="adj" fmla="val 4818"/>
              </a:avLst>
            </a:prstGeom>
            <a:solidFill>
              <a:srgbClr val="8FA473"/>
            </a:solidFill>
            <a:ln w="12700" cap="flat">
              <a:noFill/>
              <a:miter lim="400000"/>
            </a:ln>
            <a:effectLst/>
          </p:spPr>
          <p:txBody>
            <a:bodyPr wrap="square" lIns="27383" tIns="27383" rIns="27383" bIns="27383" numCol="1" anchor="ctr">
              <a:noAutofit/>
            </a:bodyPr>
            <a:lstStyle/>
            <a:p>
              <a:pPr defTabSz="584200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1" name="Reward"/>
            <p:cNvSpPr txBox="1"/>
            <p:nvPr/>
          </p:nvSpPr>
          <p:spPr>
            <a:xfrm>
              <a:off x="12264" y="266051"/>
              <a:ext cx="1641488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584200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Reward</a:t>
              </a:r>
            </a:p>
          </p:txBody>
        </p:sp>
      </p:grpSp>
      <p:sp>
        <p:nvSpPr>
          <p:cNvPr id="293" name="1"/>
          <p:cNvSpPr txBox="1"/>
          <p:nvPr/>
        </p:nvSpPr>
        <p:spPr>
          <a:xfrm>
            <a:off x="4424386" y="3542155"/>
            <a:ext cx="180480" cy="27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294" name="2"/>
          <p:cNvSpPr txBox="1"/>
          <p:nvPr/>
        </p:nvSpPr>
        <p:spPr>
          <a:xfrm>
            <a:off x="4746013" y="3542155"/>
            <a:ext cx="180479" cy="276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295" name="3"/>
          <p:cNvSpPr txBox="1"/>
          <p:nvPr/>
        </p:nvSpPr>
        <p:spPr>
          <a:xfrm>
            <a:off x="4746013" y="3940240"/>
            <a:ext cx="180479" cy="2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296" name="4"/>
          <p:cNvSpPr txBox="1"/>
          <p:nvPr/>
        </p:nvSpPr>
        <p:spPr>
          <a:xfrm>
            <a:off x="4424386" y="3940240"/>
            <a:ext cx="180480" cy="2767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 anchor="ctr">
            <a:spAutoFit/>
          </a:bodyPr>
          <a:lstStyle>
            <a:lvl1pPr>
              <a:defRPr b="1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297" name="See:…"/>
          <p:cNvSpPr txBox="1"/>
          <p:nvPr/>
        </p:nvSpPr>
        <p:spPr>
          <a:xfrm>
            <a:off x="7943739" y="6687818"/>
            <a:ext cx="1274055" cy="357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3" tIns="27383" rIns="27383" bIns="27383">
            <a:spAutoFit/>
          </a:bodyPr>
          <a:lstStyle/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See: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Power of Habit - Charles Duhigg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Tiny Habits - BJ Fogg</a:t>
            </a:r>
          </a:p>
          <a:p>
            <a:pPr algn="l">
              <a:defRPr b="1" sz="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Atomic Habits - James Clear</a:t>
            </a:r>
          </a:p>
        </p:txBody>
      </p:sp>
      <p:sp>
        <p:nvSpPr>
          <p:cNvPr id="298" name="What do I want my new habit to come after?"/>
          <p:cNvSpPr txBox="1"/>
          <p:nvPr/>
        </p:nvSpPr>
        <p:spPr>
          <a:xfrm>
            <a:off x="2252540" y="1693734"/>
            <a:ext cx="2096443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 I want my new habit to come after?</a:t>
            </a:r>
          </a:p>
        </p:txBody>
      </p:sp>
      <p:sp>
        <p:nvSpPr>
          <p:cNvPr id="299" name="How can I add a prompt?"/>
          <p:cNvSpPr txBox="1"/>
          <p:nvPr/>
        </p:nvSpPr>
        <p:spPr>
          <a:xfrm>
            <a:off x="2252540" y="1902001"/>
            <a:ext cx="1249462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can I add a prompt?</a:t>
            </a:r>
          </a:p>
        </p:txBody>
      </p:sp>
      <p:sp>
        <p:nvSpPr>
          <p:cNvPr id="300" name="How can I improve the context?"/>
          <p:cNvSpPr txBox="1"/>
          <p:nvPr/>
        </p:nvSpPr>
        <p:spPr>
          <a:xfrm>
            <a:off x="2252540" y="2117220"/>
            <a:ext cx="1537395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can I improve the context?</a:t>
            </a:r>
          </a:p>
        </p:txBody>
      </p:sp>
      <p:sp>
        <p:nvSpPr>
          <p:cNvPr id="301" name="What current habit can I use as a trigger?"/>
          <p:cNvSpPr txBox="1"/>
          <p:nvPr/>
        </p:nvSpPr>
        <p:spPr>
          <a:xfrm>
            <a:off x="2252540" y="1486161"/>
            <a:ext cx="1977926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current habit can I use as a trigger?</a:t>
            </a:r>
          </a:p>
        </p:txBody>
      </p:sp>
      <p:sp>
        <p:nvSpPr>
          <p:cNvPr id="302" name="What do I get to do if I make this change?"/>
          <p:cNvSpPr txBox="1"/>
          <p:nvPr/>
        </p:nvSpPr>
        <p:spPr>
          <a:xfrm>
            <a:off x="4928368" y="1693734"/>
            <a:ext cx="1989337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do I get to do if I make this change?</a:t>
            </a:r>
          </a:p>
        </p:txBody>
      </p:sp>
      <p:sp>
        <p:nvSpPr>
          <p:cNvPr id="303" name="What are my emotions telling me about this challenge?"/>
          <p:cNvSpPr txBox="1"/>
          <p:nvPr/>
        </p:nvSpPr>
        <p:spPr>
          <a:xfrm>
            <a:off x="4928368" y="1902001"/>
            <a:ext cx="2582218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are my emotions telling me about this challenge?</a:t>
            </a:r>
          </a:p>
        </p:txBody>
      </p:sp>
      <p:sp>
        <p:nvSpPr>
          <p:cNvPr id="304" name="What am I excited about in making this change?"/>
          <p:cNvSpPr txBox="1"/>
          <p:nvPr/>
        </p:nvSpPr>
        <p:spPr>
          <a:xfrm>
            <a:off x="4928368" y="2117220"/>
            <a:ext cx="2277319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am I excited about in making this change?</a:t>
            </a:r>
          </a:p>
        </p:txBody>
      </p:sp>
      <p:sp>
        <p:nvSpPr>
          <p:cNvPr id="305" name="What positive thing could I do along with this habit?"/>
          <p:cNvSpPr txBox="1"/>
          <p:nvPr/>
        </p:nvSpPr>
        <p:spPr>
          <a:xfrm>
            <a:off x="4928368" y="1486161"/>
            <a:ext cx="2418607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positive thing could I do along with this habit?</a:t>
            </a:r>
          </a:p>
        </p:txBody>
      </p:sp>
      <p:sp>
        <p:nvSpPr>
          <p:cNvPr id="306" name="What immediate “pleasure” could I add?"/>
          <p:cNvSpPr txBox="1"/>
          <p:nvPr/>
        </p:nvSpPr>
        <p:spPr>
          <a:xfrm>
            <a:off x="2283429" y="4191477"/>
            <a:ext cx="1915767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immediate “pleasure” could I add?</a:t>
            </a:r>
          </a:p>
        </p:txBody>
      </p:sp>
      <p:sp>
        <p:nvSpPr>
          <p:cNvPr id="307" name="How could I celebrate success?"/>
          <p:cNvSpPr txBox="1"/>
          <p:nvPr/>
        </p:nvSpPr>
        <p:spPr>
          <a:xfrm>
            <a:off x="2283429" y="4399745"/>
            <a:ext cx="1543051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could I celebrate success?</a:t>
            </a:r>
          </a:p>
        </p:txBody>
      </p:sp>
      <p:sp>
        <p:nvSpPr>
          <p:cNvPr id="308" name="How can I practice this celebration?"/>
          <p:cNvSpPr txBox="1"/>
          <p:nvPr/>
        </p:nvSpPr>
        <p:spPr>
          <a:xfrm>
            <a:off x="2283430" y="4602264"/>
            <a:ext cx="1718122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can I practice this celebration?</a:t>
            </a:r>
          </a:p>
        </p:txBody>
      </p:sp>
      <p:sp>
        <p:nvSpPr>
          <p:cNvPr id="309" name="What is the benefit I get to experience?"/>
          <p:cNvSpPr txBox="1"/>
          <p:nvPr/>
        </p:nvSpPr>
        <p:spPr>
          <a:xfrm>
            <a:off x="2283430" y="3983904"/>
            <a:ext cx="1876426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the benefit I get to experience?</a:t>
            </a:r>
          </a:p>
        </p:txBody>
      </p:sp>
      <p:sp>
        <p:nvSpPr>
          <p:cNvPr id="310" name="What would make this even easier?"/>
          <p:cNvSpPr txBox="1"/>
          <p:nvPr/>
        </p:nvSpPr>
        <p:spPr>
          <a:xfrm>
            <a:off x="4959258" y="4191477"/>
            <a:ext cx="1718122" cy="212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would make this even easier?</a:t>
            </a:r>
          </a:p>
        </p:txBody>
      </p:sp>
      <p:sp>
        <p:nvSpPr>
          <p:cNvPr id="311" name="What will be my reminder?"/>
          <p:cNvSpPr txBox="1"/>
          <p:nvPr/>
        </p:nvSpPr>
        <p:spPr>
          <a:xfrm>
            <a:off x="4959258" y="4399745"/>
            <a:ext cx="1311276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will be my reminder?</a:t>
            </a:r>
          </a:p>
        </p:txBody>
      </p:sp>
      <p:sp>
        <p:nvSpPr>
          <p:cNvPr id="312" name="How will I track my behavior?"/>
          <p:cNvSpPr txBox="1"/>
          <p:nvPr/>
        </p:nvSpPr>
        <p:spPr>
          <a:xfrm>
            <a:off x="4959258" y="4614964"/>
            <a:ext cx="1429842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How will I track my behavior?</a:t>
            </a:r>
          </a:p>
        </p:txBody>
      </p:sp>
      <p:sp>
        <p:nvSpPr>
          <p:cNvPr id="313" name="What is a simple, easy beginning behavior?"/>
          <p:cNvSpPr txBox="1"/>
          <p:nvPr/>
        </p:nvSpPr>
        <p:spPr>
          <a:xfrm>
            <a:off x="4959258" y="3983904"/>
            <a:ext cx="2074020" cy="212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584200">
              <a:defRPr sz="8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What is a simple, easy beginning behavior?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383" tIns="27383" rIns="27383" bIns="27383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383" tIns="27383" rIns="27383" bIns="27383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383" tIns="27383" rIns="27383" bIns="27383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383" tIns="27383" rIns="27383" bIns="27383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