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7124700" cx="9347200"/>
  <p:notesSz cx="6858000" cy="9144000"/>
  <p:embeddedFontLst>
    <p:embeddedFont>
      <p:font typeface="Helvetica Neue"/>
      <p:regular r:id="rId8"/>
      <p:bold r:id="rId9"/>
      <p:italic r:id="rId10"/>
      <p:boldItalic r:id="rId11"/>
    </p:embeddedFont>
    <p:embeddedFont>
      <p:font typeface="Helvetica Neue Ligh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j3zVhv9/b46w/sKcPT7/DiZOKE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AAD4967-28DF-416E-A065-88F789713A04}">
  <a:tblStyle styleId="{1AAD4967-28DF-416E-A065-88F789713A04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 b="off" i="off"/>
      <a:tcStyle>
        <a:fill>
          <a:solidFill>
            <a:srgbClr val="EDEEEE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dashDot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boldItalic.fntdata"/><Relationship Id="rId10" Type="http://schemas.openxmlformats.org/officeDocument/2006/relationships/font" Target="fonts/HelveticaNeue-italic.fntdata"/><Relationship Id="rId13" Type="http://schemas.openxmlformats.org/officeDocument/2006/relationships/font" Target="fonts/HelveticaNeueLight-bold.fntdata"/><Relationship Id="rId12" Type="http://schemas.openxmlformats.org/officeDocument/2006/relationships/font" Target="fonts/HelveticaNeue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HelveticaNeue-bold.fntdata"/><Relationship Id="rId15" Type="http://schemas.openxmlformats.org/officeDocument/2006/relationships/font" Target="fonts/HelveticaNeueLight-boldItalic.fntdata"/><Relationship Id="rId14" Type="http://schemas.openxmlformats.org/officeDocument/2006/relationships/font" Target="fonts/HelveticaNeueLight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1853009" y="1816596"/>
            <a:ext cx="5641182" cy="1779985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1853009" y="3651349"/>
            <a:ext cx="5641182" cy="609303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1853009" y="4363342"/>
            <a:ext cx="5641182" cy="277681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i="1" sz="16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2" type="body"/>
          </p:nvPr>
        </p:nvSpPr>
        <p:spPr>
          <a:xfrm>
            <a:off x="1853009" y="3203261"/>
            <a:ext cx="5641182" cy="389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/>
          <p:nvPr>
            <p:ph idx="2" type="pic"/>
          </p:nvPr>
        </p:nvSpPr>
        <p:spPr>
          <a:xfrm>
            <a:off x="1168400" y="933450"/>
            <a:ext cx="7010401" cy="525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/>
          <p:nvPr>
            <p:ph idx="2" type="pic"/>
          </p:nvPr>
        </p:nvSpPr>
        <p:spPr>
          <a:xfrm>
            <a:off x="2044700" y="1296293"/>
            <a:ext cx="5257801" cy="3183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Google Shape;15;p5"/>
          <p:cNvSpPr txBox="1"/>
          <p:nvPr>
            <p:ph type="title"/>
          </p:nvPr>
        </p:nvSpPr>
        <p:spPr>
          <a:xfrm>
            <a:off x="1853009" y="4555033"/>
            <a:ext cx="5641182" cy="766764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" type="body"/>
          </p:nvPr>
        </p:nvSpPr>
        <p:spPr>
          <a:xfrm>
            <a:off x="1853009" y="5328642"/>
            <a:ext cx="5641182" cy="609303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title"/>
          </p:nvPr>
        </p:nvSpPr>
        <p:spPr>
          <a:xfrm>
            <a:off x="1853009" y="2672357"/>
            <a:ext cx="5641182" cy="1779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>
            <p:ph idx="2" type="pic"/>
          </p:nvPr>
        </p:nvSpPr>
        <p:spPr>
          <a:xfrm>
            <a:off x="4789983" y="1275754"/>
            <a:ext cx="2875360" cy="4429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" name="Google Shape;23;p7"/>
          <p:cNvSpPr txBox="1"/>
          <p:nvPr>
            <p:ph type="title"/>
          </p:nvPr>
        </p:nvSpPr>
        <p:spPr>
          <a:xfrm>
            <a:off x="1681857" y="1275754"/>
            <a:ext cx="2875360" cy="2149675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1681857" y="3480196"/>
            <a:ext cx="2875360" cy="2218136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1681857" y="2330053"/>
            <a:ext cx="5983486" cy="338881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indent="-431165" lvl="0" marL="457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1pPr>
            <a:lvl2pPr indent="-431165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2pPr>
            <a:lvl3pPr indent="-431164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3pPr>
            <a:lvl4pPr indent="-431164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4pPr>
            <a:lvl5pPr indent="-431164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/>
          <p:nvPr>
            <p:ph idx="2" type="pic"/>
          </p:nvPr>
        </p:nvSpPr>
        <p:spPr>
          <a:xfrm>
            <a:off x="4789983" y="2330053"/>
            <a:ext cx="2875360" cy="3388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1681857" y="2330053"/>
            <a:ext cx="2875360" cy="338881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1pPr>
            <a:lvl2pPr indent="-394335" lvl="1" marL="914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2pPr>
            <a:lvl3pPr indent="-394335" lvl="2" marL="1371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3pPr>
            <a:lvl4pPr indent="-394335" lvl="3" marL="1828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4pPr>
            <a:lvl5pPr indent="-394335" lvl="4" marL="2286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2" type="sldNum"/>
          </p:nvPr>
        </p:nvSpPr>
        <p:spPr>
          <a:xfrm>
            <a:off x="4560366" y="5944790"/>
            <a:ext cx="222817" cy="219870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1681857" y="1618059"/>
            <a:ext cx="5983486" cy="388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indent="-431165" lvl="0" marL="457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1pPr>
            <a:lvl2pPr indent="-431165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2pPr>
            <a:lvl3pPr indent="-431164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3pPr>
            <a:lvl4pPr indent="-431164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4pPr>
            <a:lvl5pPr indent="-431164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/>
          <p:nvPr>
            <p:ph idx="2" type="pic"/>
          </p:nvPr>
        </p:nvSpPr>
        <p:spPr>
          <a:xfrm>
            <a:off x="4789983" y="3678733"/>
            <a:ext cx="2875360" cy="2033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3" name="Google Shape;43;p12"/>
          <p:cNvSpPr/>
          <p:nvPr>
            <p:ph idx="3" type="pic"/>
          </p:nvPr>
        </p:nvSpPr>
        <p:spPr>
          <a:xfrm>
            <a:off x="4789983" y="1412676"/>
            <a:ext cx="2875360" cy="2033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4" name="Google Shape;44;p12"/>
          <p:cNvSpPr/>
          <p:nvPr>
            <p:ph idx="4" type="pic"/>
          </p:nvPr>
        </p:nvSpPr>
        <p:spPr>
          <a:xfrm>
            <a:off x="1681857" y="1412676"/>
            <a:ext cx="2875360" cy="4299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1853009" y="1816596"/>
            <a:ext cx="5641182" cy="1779985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1853009" y="3651349"/>
            <a:ext cx="5641182" cy="609303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59" name="Google Shape;59;p1"/>
          <p:cNvPicPr preferRelativeResize="0"/>
          <p:nvPr/>
        </p:nvPicPr>
        <p:blipFill rotWithShape="1">
          <a:blip r:embed="rId3">
            <a:alphaModFix/>
          </a:blip>
          <a:srcRect b="3882" l="3878" r="6954" t="1960"/>
          <a:stretch/>
        </p:blipFill>
        <p:spPr>
          <a:xfrm>
            <a:off x="1384938" y="2324316"/>
            <a:ext cx="1931486" cy="1929968"/>
          </a:xfrm>
          <a:custGeom>
            <a:rect b="b" l="l" r="r" t="t"/>
            <a:pathLst>
              <a:path extrusionOk="0" h="21580" w="21520">
                <a:moveTo>
                  <a:pt x="10572" y="1"/>
                </a:moveTo>
                <a:cubicBezTo>
                  <a:pt x="10145" y="7"/>
                  <a:pt x="9721" y="32"/>
                  <a:pt x="9454" y="67"/>
                </a:cubicBezTo>
                <a:cubicBezTo>
                  <a:pt x="8018" y="258"/>
                  <a:pt x="6696" y="688"/>
                  <a:pt x="5527" y="1346"/>
                </a:cubicBezTo>
                <a:cubicBezTo>
                  <a:pt x="2673" y="2951"/>
                  <a:pt x="726" y="5685"/>
                  <a:pt x="154" y="8903"/>
                </a:cubicBezTo>
                <a:cubicBezTo>
                  <a:pt x="47" y="9505"/>
                  <a:pt x="-3" y="10166"/>
                  <a:pt x="0" y="10825"/>
                </a:cubicBezTo>
                <a:cubicBezTo>
                  <a:pt x="2" y="11484"/>
                  <a:pt x="60" y="12141"/>
                  <a:pt x="172" y="12750"/>
                </a:cubicBezTo>
                <a:cubicBezTo>
                  <a:pt x="851" y="16442"/>
                  <a:pt x="3362" y="19493"/>
                  <a:pt x="6845" y="20854"/>
                </a:cubicBezTo>
                <a:cubicBezTo>
                  <a:pt x="7706" y="21190"/>
                  <a:pt x="8667" y="21427"/>
                  <a:pt x="9538" y="21519"/>
                </a:cubicBezTo>
                <a:cubicBezTo>
                  <a:pt x="9708" y="21537"/>
                  <a:pt x="9887" y="21558"/>
                  <a:pt x="9936" y="21564"/>
                </a:cubicBezTo>
                <a:cubicBezTo>
                  <a:pt x="10212" y="21595"/>
                  <a:pt x="11445" y="21578"/>
                  <a:pt x="11828" y="21537"/>
                </a:cubicBezTo>
                <a:cubicBezTo>
                  <a:pt x="13896" y="21319"/>
                  <a:pt x="15774" y="20562"/>
                  <a:pt x="17382" y="19305"/>
                </a:cubicBezTo>
                <a:cubicBezTo>
                  <a:pt x="20133" y="17155"/>
                  <a:pt x="21597" y="13860"/>
                  <a:pt x="21517" y="10523"/>
                </a:cubicBezTo>
                <a:cubicBezTo>
                  <a:pt x="21480" y="9006"/>
                  <a:pt x="21122" y="7480"/>
                  <a:pt x="20424" y="6050"/>
                </a:cubicBezTo>
                <a:cubicBezTo>
                  <a:pt x="19885" y="4944"/>
                  <a:pt x="19320" y="4135"/>
                  <a:pt x="18479" y="3272"/>
                </a:cubicBezTo>
                <a:cubicBezTo>
                  <a:pt x="17613" y="2382"/>
                  <a:pt x="16776" y="1752"/>
                  <a:pt x="15746" y="1217"/>
                </a:cubicBezTo>
                <a:cubicBezTo>
                  <a:pt x="14459" y="548"/>
                  <a:pt x="13193" y="179"/>
                  <a:pt x="11722" y="36"/>
                </a:cubicBezTo>
                <a:cubicBezTo>
                  <a:pt x="11434" y="9"/>
                  <a:pt x="11000" y="-5"/>
                  <a:pt x="10572" y="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3628067" y="2371991"/>
            <a:ext cx="4517104" cy="1941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Development Framework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3276292" y="6623220"/>
            <a:ext cx="2794616" cy="334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66" name="Google Shape;66;p2"/>
          <p:cNvPicPr preferRelativeResize="0"/>
          <p:nvPr/>
        </p:nvPicPr>
        <p:blipFill rotWithShape="1">
          <a:blip r:embed="rId3">
            <a:alphaModFix/>
          </a:blip>
          <a:srcRect b="3902" l="3879" r="6949" t="1982"/>
          <a:stretch/>
        </p:blipFill>
        <p:spPr>
          <a:xfrm>
            <a:off x="5915129" y="6354310"/>
            <a:ext cx="479984" cy="479365"/>
          </a:xfrm>
          <a:custGeom>
            <a:rect b="b" l="l" r="r" t="t"/>
            <a:pathLst>
              <a:path extrusionOk="0" h="21564" w="20511">
                <a:moveTo>
                  <a:pt x="11176" y="32"/>
                </a:moveTo>
                <a:cubicBezTo>
                  <a:pt x="10627" y="-24"/>
                  <a:pt x="9515" y="-4"/>
                  <a:pt x="9005" y="67"/>
                </a:cubicBezTo>
                <a:cubicBezTo>
                  <a:pt x="7637" y="258"/>
                  <a:pt x="6371" y="678"/>
                  <a:pt x="5257" y="1335"/>
                </a:cubicBezTo>
                <a:cubicBezTo>
                  <a:pt x="2537" y="2940"/>
                  <a:pt x="697" y="5688"/>
                  <a:pt x="152" y="8905"/>
                </a:cubicBezTo>
                <a:cubicBezTo>
                  <a:pt x="50" y="9507"/>
                  <a:pt x="-3" y="10156"/>
                  <a:pt x="0" y="10815"/>
                </a:cubicBezTo>
                <a:cubicBezTo>
                  <a:pt x="2" y="11474"/>
                  <a:pt x="62" y="12134"/>
                  <a:pt x="169" y="12743"/>
                </a:cubicBezTo>
                <a:cubicBezTo>
                  <a:pt x="816" y="16433"/>
                  <a:pt x="3210" y="19489"/>
                  <a:pt x="6529" y="20849"/>
                </a:cubicBezTo>
                <a:cubicBezTo>
                  <a:pt x="7350" y="21185"/>
                  <a:pt x="8260" y="21417"/>
                  <a:pt x="9090" y="21509"/>
                </a:cubicBezTo>
                <a:cubicBezTo>
                  <a:pt x="9252" y="21527"/>
                  <a:pt x="9417" y="21539"/>
                  <a:pt x="9463" y="21545"/>
                </a:cubicBezTo>
                <a:cubicBezTo>
                  <a:pt x="9726" y="21576"/>
                  <a:pt x="10913" y="21567"/>
                  <a:pt x="11278" y="21527"/>
                </a:cubicBezTo>
                <a:cubicBezTo>
                  <a:pt x="13248" y="21309"/>
                  <a:pt x="15037" y="20552"/>
                  <a:pt x="16569" y="19295"/>
                </a:cubicBezTo>
                <a:cubicBezTo>
                  <a:pt x="20383" y="16169"/>
                  <a:pt x="21597" y="10625"/>
                  <a:pt x="19469" y="6048"/>
                </a:cubicBezTo>
                <a:cubicBezTo>
                  <a:pt x="18955" y="4943"/>
                  <a:pt x="18405" y="4127"/>
                  <a:pt x="17604" y="3263"/>
                </a:cubicBezTo>
                <a:cubicBezTo>
                  <a:pt x="16778" y="2374"/>
                  <a:pt x="15990" y="1745"/>
                  <a:pt x="15009" y="1210"/>
                </a:cubicBezTo>
                <a:cubicBezTo>
                  <a:pt x="13782" y="542"/>
                  <a:pt x="12578" y="174"/>
                  <a:pt x="11176" y="3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6475163" y="6576720"/>
            <a:ext cx="2453724" cy="2960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68" name="Google Shape;68;p2"/>
          <p:cNvSpPr txBox="1"/>
          <p:nvPr/>
        </p:nvSpPr>
        <p:spPr>
          <a:xfrm>
            <a:off x="6450811" y="6350647"/>
            <a:ext cx="2662461" cy="29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graphicFrame>
        <p:nvGraphicFramePr>
          <p:cNvPr id="69" name="Google Shape;69;p2"/>
          <p:cNvGraphicFramePr/>
          <p:nvPr/>
        </p:nvGraphicFramePr>
        <p:xfrm>
          <a:off x="891982" y="5881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{1AAD4967-28DF-416E-A065-88F789713A04}</a:tableStyleId>
              </a:tblPr>
              <a:tblGrid>
                <a:gridCol w="1250775"/>
                <a:gridCol w="2069675"/>
                <a:gridCol w="4242775"/>
              </a:tblGrid>
              <a:tr h="6753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2200" u="none" cap="none" strike="noStrike"/>
                        <a:t>Communication Development Framework</a:t>
                      </a:r>
                      <a:endParaRPr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67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cap="none" strike="noStrike"/>
                        <a:t>Goal</a:t>
                      </a:r>
                      <a:endParaRPr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en-US" sz="900" u="none" cap="none" strike="noStrike"/>
                        <a:t>What longer term impact might this conversation/presentation make?</a:t>
                      </a:r>
                      <a:endParaRPr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cap="none" strike="noStrike"/>
                        <a:t>Intent</a:t>
                      </a:r>
                      <a:endParaRPr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en-US" sz="900" u="none" cap="none" strike="noStrike"/>
                        <a:t>What do you hope will happen in this conversation?</a:t>
                      </a:r>
                      <a:endParaRPr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cap="none" strike="noStrike"/>
                        <a:t>Challenge</a:t>
                      </a:r>
                      <a:endParaRPr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en-US" sz="900" u="none" cap="none" strike="noStrike"/>
                        <a:t>What might get in the way of achieving your intent? </a:t>
                      </a:r>
                      <a:br>
                        <a:rPr lang="en-US" sz="900" u="none" cap="none" strike="noStrike"/>
                      </a:br>
                      <a:r>
                        <a:rPr lang="en-US" sz="900" u="none" cap="none" strike="noStrike"/>
                        <a:t>(before/during conversation)</a:t>
                      </a:r>
                      <a:endParaRPr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cap="none" strike="noStrike"/>
                        <a:t>Language</a:t>
                      </a:r>
                      <a:endParaRPr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en-US" sz="900" u="none" cap="none" strike="noStrike"/>
                        <a:t>What do you want to say?</a:t>
                      </a:r>
                      <a:br>
                        <a:rPr lang="en-US" sz="900" u="none" cap="none" strike="noStrike"/>
                      </a:br>
                      <a:r>
                        <a:rPr lang="en-US" sz="900" u="none" cap="none" strike="noStrike"/>
                        <a:t>How do you want to say it?</a:t>
                      </a:r>
                      <a:endParaRPr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cap="none" strike="noStrike"/>
                        <a:t>Behavior</a:t>
                      </a:r>
                      <a:endParaRPr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i="1" lang="en-US" sz="900" u="none" cap="none" strike="noStrike"/>
                        <a:t>Observe behaviors in practice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en-US" sz="900" u="none" cap="none" strike="noStrike"/>
                        <a:t>What behavior would best demonstrate your intent?</a:t>
                      </a:r>
                      <a:endParaRPr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cap="none" strike="noStrike"/>
                        <a:t>Support</a:t>
                      </a:r>
                      <a:endParaRPr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en-US" sz="900" u="none" cap="none" strike="noStrike"/>
                        <a:t>Who else could support you? </a:t>
                      </a:r>
                      <a:br>
                        <a:rPr lang="en-US" sz="900" u="none" cap="none" strike="noStrike"/>
                      </a:br>
                      <a:r>
                        <a:rPr lang="en-US" sz="900" u="none" cap="none" strike="noStrike"/>
                        <a:t>What would you ask of them?</a:t>
                      </a:r>
                      <a:endParaRPr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cap="none" strike="noStrike"/>
                        <a:t>Further Practice</a:t>
                      </a:r>
                      <a:endParaRPr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Helvetica Neue"/>
                        <a:buNone/>
                      </a:pPr>
                      <a:r>
                        <a:rPr lang="en-US" sz="900" u="none" cap="none" strike="noStrike"/>
                        <a:t>What will you do to continue to prepare after our session?</a:t>
                      </a:r>
                      <a:endParaRPr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