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9347200" cy="7124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</p:spPr>
        <p:txBody>
          <a:bodyPr anchor="ctr"/>
          <a:lstStyle>
            <a:lvl1pPr marL="305593" indent="-305593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3" indent="-305593" algn="l">
              <a:spcBef>
                <a:spcPts val="3000"/>
              </a:spcBef>
              <a:buSzPct val="145000"/>
              <a:buChar char="•"/>
              <a:defRPr sz="2200"/>
            </a:lvl3pPr>
            <a:lvl4pPr marL="1639093" indent="-305593" algn="l">
              <a:spcBef>
                <a:spcPts val="3000"/>
              </a:spcBef>
              <a:buSzPct val="145000"/>
              <a:buChar char="•"/>
              <a:defRPr sz="2200"/>
            </a:lvl4pPr>
            <a:lvl5pPr marL="2083593" indent="-305593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</p:spPr>
        <p:txBody>
          <a:bodyPr anchor="ctr"/>
          <a:lstStyle>
            <a:lvl1pPr marL="220435" indent="-220435" algn="l">
              <a:spcBef>
                <a:spcPts val="2300"/>
              </a:spcBef>
              <a:buSzPct val="145000"/>
              <a:buChar char="•"/>
              <a:defRPr sz="1800"/>
            </a:lvl1pPr>
            <a:lvl2pPr marL="563335" indent="-220435" algn="l">
              <a:spcBef>
                <a:spcPts val="2300"/>
              </a:spcBef>
              <a:buSzPct val="145000"/>
              <a:buChar char="•"/>
              <a:defRPr sz="1800"/>
            </a:lvl2pPr>
            <a:lvl3pPr marL="906235" indent="-220435" algn="l">
              <a:spcBef>
                <a:spcPts val="2300"/>
              </a:spcBef>
              <a:buSzPct val="145000"/>
              <a:buChar char="•"/>
              <a:defRPr sz="1800"/>
            </a:lvl3pPr>
            <a:lvl4pPr marL="1249135" indent="-220435" algn="l">
              <a:spcBef>
                <a:spcPts val="2300"/>
              </a:spcBef>
              <a:buSzPct val="145000"/>
              <a:buChar char="•"/>
              <a:defRPr sz="1800"/>
            </a:lvl4pPr>
            <a:lvl5pPr marL="1592035" indent="-220435" algn="l">
              <a:spcBef>
                <a:spcPts val="2300"/>
              </a:spcBef>
              <a:buSzPct val="14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</p:spPr>
        <p:txBody>
          <a:bodyPr anchor="ctr"/>
          <a:lstStyle>
            <a:lvl1pPr marL="305593" indent="-305593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3" indent="-305593" algn="l">
              <a:spcBef>
                <a:spcPts val="3000"/>
              </a:spcBef>
              <a:buSzPct val="145000"/>
              <a:buChar char="•"/>
              <a:defRPr sz="2200"/>
            </a:lvl3pPr>
            <a:lvl4pPr marL="1639093" indent="-305593" algn="l">
              <a:spcBef>
                <a:spcPts val="3000"/>
              </a:spcBef>
              <a:buSzPct val="145000"/>
              <a:buChar char="•"/>
              <a:defRPr sz="2200"/>
            </a:lvl4pPr>
            <a:lvl5pPr marL="2083593" indent="-305593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ln w="3175">
            <a:miter lim="400000"/>
          </a:ln>
        </p:spPr>
        <p:txBody>
          <a:bodyPr wrap="none" lIns="27384" tIns="27384" rIns="27384" bIns="27384">
            <a:spAutoFit/>
          </a:bodyPr>
          <a:lstStyle>
            <a:lvl1pPr>
              <a:defRPr b="0" sz="11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79" t="1961" r="6955" b="3882"/>
          <a:stretch>
            <a:fillRect/>
          </a:stretch>
        </p:blipFill>
        <p:spPr>
          <a:xfrm>
            <a:off x="1384938" y="2324316"/>
            <a:ext cx="1931486" cy="1929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80" fill="norm" stroke="1" extrusionOk="0">
                <a:moveTo>
                  <a:pt x="10572" y="1"/>
                </a:moveTo>
                <a:cubicBezTo>
                  <a:pt x="10145" y="7"/>
                  <a:pt x="9721" y="32"/>
                  <a:pt x="9454" y="67"/>
                </a:cubicBezTo>
                <a:cubicBezTo>
                  <a:pt x="8018" y="258"/>
                  <a:pt x="6696" y="688"/>
                  <a:pt x="5527" y="1346"/>
                </a:cubicBezTo>
                <a:cubicBezTo>
                  <a:pt x="2673" y="2951"/>
                  <a:pt x="726" y="5685"/>
                  <a:pt x="154" y="8903"/>
                </a:cubicBezTo>
                <a:cubicBezTo>
                  <a:pt x="47" y="9505"/>
                  <a:pt x="-3" y="10166"/>
                  <a:pt x="0" y="10825"/>
                </a:cubicBezTo>
                <a:cubicBezTo>
                  <a:pt x="2" y="11484"/>
                  <a:pt x="60" y="12141"/>
                  <a:pt x="172" y="12750"/>
                </a:cubicBezTo>
                <a:cubicBezTo>
                  <a:pt x="851" y="16442"/>
                  <a:pt x="3362" y="19493"/>
                  <a:pt x="6845" y="20854"/>
                </a:cubicBezTo>
                <a:cubicBezTo>
                  <a:pt x="7706" y="21190"/>
                  <a:pt x="8667" y="21427"/>
                  <a:pt x="9538" y="21519"/>
                </a:cubicBezTo>
                <a:cubicBezTo>
                  <a:pt x="9708" y="21537"/>
                  <a:pt x="9887" y="21558"/>
                  <a:pt x="9936" y="21564"/>
                </a:cubicBezTo>
                <a:cubicBezTo>
                  <a:pt x="10212" y="21595"/>
                  <a:pt x="11445" y="21578"/>
                  <a:pt x="11828" y="21537"/>
                </a:cubicBezTo>
                <a:cubicBezTo>
                  <a:pt x="13896" y="21319"/>
                  <a:pt x="15774" y="20562"/>
                  <a:pt x="17382" y="19305"/>
                </a:cubicBezTo>
                <a:cubicBezTo>
                  <a:pt x="20133" y="17155"/>
                  <a:pt x="21597" y="13860"/>
                  <a:pt x="21517" y="10523"/>
                </a:cubicBezTo>
                <a:cubicBezTo>
                  <a:pt x="21480" y="9006"/>
                  <a:pt x="21122" y="7480"/>
                  <a:pt x="20424" y="6050"/>
                </a:cubicBezTo>
                <a:cubicBezTo>
                  <a:pt x="19885" y="4944"/>
                  <a:pt x="19320" y="4135"/>
                  <a:pt x="18479" y="3272"/>
                </a:cubicBezTo>
                <a:cubicBezTo>
                  <a:pt x="17613" y="2382"/>
                  <a:pt x="16776" y="1752"/>
                  <a:pt x="15746" y="1217"/>
                </a:cubicBezTo>
                <a:cubicBezTo>
                  <a:pt x="14459" y="548"/>
                  <a:pt x="13193" y="179"/>
                  <a:pt x="11722" y="36"/>
                </a:cubicBezTo>
                <a:cubicBezTo>
                  <a:pt x="11434" y="9"/>
                  <a:pt x="11000" y="-5"/>
                  <a:pt x="10572" y="1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20" name="Accountability Discussion Framework"/>
          <p:cNvSpPr txBox="1"/>
          <p:nvPr/>
        </p:nvSpPr>
        <p:spPr>
          <a:xfrm>
            <a:off x="3628067" y="2371991"/>
            <a:ext cx="4517104" cy="19414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 algn="l">
              <a:defRPr b="0" spc="132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Accountability Discussion Framework</a:t>
            </a:r>
          </a:p>
        </p:txBody>
      </p:sp>
      <p:sp>
        <p:nvSpPr>
          <p:cNvPr id="121" name="www.corporatecoach.training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79" t="1983" r="6950" b="3902"/>
          <a:stretch>
            <a:fillRect/>
          </a:stretch>
        </p:blipFill>
        <p:spPr>
          <a:xfrm>
            <a:off x="5915129" y="6354310"/>
            <a:ext cx="479984" cy="47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1" h="21564" fill="norm" stroke="1" extrusionOk="0">
                <a:moveTo>
                  <a:pt x="11176" y="32"/>
                </a:moveTo>
                <a:cubicBezTo>
                  <a:pt x="10627" y="-24"/>
                  <a:pt x="9515" y="-4"/>
                  <a:pt x="9005" y="67"/>
                </a:cubicBezTo>
                <a:cubicBezTo>
                  <a:pt x="7637" y="258"/>
                  <a:pt x="6371" y="678"/>
                  <a:pt x="5257" y="1335"/>
                </a:cubicBezTo>
                <a:cubicBezTo>
                  <a:pt x="2537" y="2940"/>
                  <a:pt x="697" y="5688"/>
                  <a:pt x="152" y="8905"/>
                </a:cubicBezTo>
                <a:cubicBezTo>
                  <a:pt x="50" y="9507"/>
                  <a:pt x="-3" y="10156"/>
                  <a:pt x="0" y="10815"/>
                </a:cubicBezTo>
                <a:cubicBezTo>
                  <a:pt x="2" y="11474"/>
                  <a:pt x="62" y="12134"/>
                  <a:pt x="169" y="12743"/>
                </a:cubicBezTo>
                <a:cubicBezTo>
                  <a:pt x="816" y="16433"/>
                  <a:pt x="3210" y="19489"/>
                  <a:pt x="6529" y="20849"/>
                </a:cubicBezTo>
                <a:cubicBezTo>
                  <a:pt x="7350" y="21185"/>
                  <a:pt x="8260" y="21417"/>
                  <a:pt x="9090" y="21509"/>
                </a:cubicBezTo>
                <a:cubicBezTo>
                  <a:pt x="9252" y="21527"/>
                  <a:pt x="9417" y="21539"/>
                  <a:pt x="9463" y="21545"/>
                </a:cubicBezTo>
                <a:cubicBezTo>
                  <a:pt x="9726" y="21576"/>
                  <a:pt x="10913" y="21567"/>
                  <a:pt x="11278" y="21527"/>
                </a:cubicBezTo>
                <a:cubicBezTo>
                  <a:pt x="13248" y="21309"/>
                  <a:pt x="15037" y="20552"/>
                  <a:pt x="16569" y="19295"/>
                </a:cubicBezTo>
                <a:cubicBezTo>
                  <a:pt x="20383" y="16169"/>
                  <a:pt x="21597" y="10625"/>
                  <a:pt x="19469" y="6048"/>
                </a:cubicBezTo>
                <a:cubicBezTo>
                  <a:pt x="18955" y="4943"/>
                  <a:pt x="18405" y="4127"/>
                  <a:pt x="17604" y="3263"/>
                </a:cubicBezTo>
                <a:cubicBezTo>
                  <a:pt x="16778" y="2374"/>
                  <a:pt x="15990" y="1745"/>
                  <a:pt x="15009" y="1210"/>
                </a:cubicBezTo>
                <a:cubicBezTo>
                  <a:pt x="13782" y="542"/>
                  <a:pt x="12578" y="174"/>
                  <a:pt x="11176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24" name="www.corporatecoach.training"/>
          <p:cNvSpPr txBox="1"/>
          <p:nvPr/>
        </p:nvSpPr>
        <p:spPr>
          <a:xfrm>
            <a:off x="6475163" y="6576720"/>
            <a:ext cx="2453724" cy="2960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25" name="Corporate Sponsored Coaching"/>
          <p:cNvSpPr txBox="1"/>
          <p:nvPr/>
        </p:nvSpPr>
        <p:spPr>
          <a:xfrm>
            <a:off x="6450811" y="6350647"/>
            <a:ext cx="2662461" cy="2960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1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26" name="Line"/>
          <p:cNvSpPr/>
          <p:nvPr/>
        </p:nvSpPr>
        <p:spPr>
          <a:xfrm>
            <a:off x="-3386316" y="7657586"/>
            <a:ext cx="9813563" cy="1"/>
          </a:xfrm>
          <a:prstGeom prst="line">
            <a:avLst/>
          </a:prstGeom>
          <a:ln w="114300" cap="rnd">
            <a:solidFill>
              <a:srgbClr val="3E4361"/>
            </a:solidFill>
            <a:custDash>
              <a:ds d="100000" sp="200000"/>
            </a:custDash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127" name="Table"/>
          <p:cNvGraphicFramePr/>
          <p:nvPr/>
        </p:nvGraphicFramePr>
        <p:xfrm>
          <a:off x="891982" y="588139"/>
          <a:ext cx="7569586" cy="540867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0431"/>
                <a:gridCol w="2250029"/>
                <a:gridCol w="4242773"/>
              </a:tblGrid>
              <a:tr h="600257">
                <a:tc grid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Accountability Discussion Framework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Unpack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ym typeface="Helvetica Neue"/>
                        </a:rPr>
                        <a:t>What expectation/boundary was breached?
What are the facts of the case?
What did you experience?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Decide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ym typeface="Helvetica Neue"/>
                        </a:rPr>
                        <a:t>What makes this worth addressing?
What happens if you do not address this?
Will you address this?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Intent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ym typeface="Helvetica Neue"/>
                        </a:rPr>
                        <a:t>What do you really want to happen in the conversation?
What do you want to happen as a result?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Emotional Regulation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ym typeface="Helvetica Neue"/>
                        </a:rPr>
                        <a:t>What emotions might you feel leading up to the conversation? …During?
How will you manage these emotions?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Langauge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ym typeface="Helvetica Neue"/>
                        </a:rPr>
                        <a:t>What do you want to say?
What words might get in the way?
What words would be better?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Starting Point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ym typeface="Helvetica Neue"/>
                        </a:rPr>
                        <a:t>What is your rough draft of your opening?
How does that represent your intent?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Possibilities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ym typeface="Helvetica Neue"/>
                        </a:rPr>
                        <a:t>How might the other person respond?
What would you do then?
What would you do if this conversation is not successful?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60025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>
                          <a:sym typeface="Helvetica Neue"/>
                        </a:rPr>
                        <a:t>Practice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800">
                          <a:sym typeface="Helvetica Neue"/>
                        </a:defRPr>
                      </a:pPr>
                      <a:r>
                        <a:t>Practice using role-play</a:t>
                      </a:r>
                    </a:p>
                    <a:p>
                      <a:pPr defTabSz="914400">
                        <a:defRPr sz="800">
                          <a:sym typeface="Helvetica Neue"/>
                        </a:defRPr>
                      </a:pPr>
                      <a:r>
                        <a:t>What are you learning as we practice?</a:t>
                      </a:r>
                    </a:p>
                    <a:p>
                      <a:pPr defTabSz="914400">
                        <a:defRPr sz="800">
                          <a:sym typeface="Helvetica Neue"/>
                        </a:defRPr>
                      </a:pPr>
                      <a:r>
                        <a:t>What might you do differently?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