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347200" cy="71247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42673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853009" y="4363342"/>
            <a:ext cx="5641182" cy="27768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i="1" sz="16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853009" y="3203261"/>
            <a:ext cx="5641182" cy="389565"/>
          </a:xfrm>
          <a:prstGeom prst="rect">
            <a:avLst/>
          </a:prstGeom>
        </p:spPr>
        <p:txBody>
          <a:bodyPr anchor="ctr">
            <a:spAutoFit/>
          </a:bodyPr>
          <a:lstStyle>
            <a:lvl1pPr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1168400" y="933450"/>
            <a:ext cx="7010401" cy="52578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sz="half" idx="13"/>
          </p:nvPr>
        </p:nvSpPr>
        <p:spPr>
          <a:xfrm>
            <a:off x="2044700" y="1296293"/>
            <a:ext cx="5257801" cy="318343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853009" y="4555033"/>
            <a:ext cx="5641182" cy="766764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853009" y="5328642"/>
            <a:ext cx="5641182" cy="6093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853009" y="2672357"/>
            <a:ext cx="5641182" cy="1779986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quarter" idx="13"/>
          </p:nvPr>
        </p:nvSpPr>
        <p:spPr>
          <a:xfrm>
            <a:off x="4789983" y="1275754"/>
            <a:ext cx="2875360" cy="44294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681857" y="1275754"/>
            <a:ext cx="2875360" cy="2149675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681857" y="3480196"/>
            <a:ext cx="2875360" cy="221813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sz="half" idx="1"/>
          </p:nvPr>
        </p:nvSpPr>
        <p:spPr>
          <a:xfrm>
            <a:off x="1681857" y="2330053"/>
            <a:ext cx="5983486" cy="3388817"/>
          </a:xfrm>
          <a:prstGeom prst="rect">
            <a:avLst/>
          </a:prstGeom>
        </p:spPr>
        <p:txBody>
          <a:bodyPr anchor="ctr"/>
          <a:lstStyle>
            <a:lvl1pPr marL="305593" indent="-305593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3" indent="-305593" algn="l">
              <a:spcBef>
                <a:spcPts val="3000"/>
              </a:spcBef>
              <a:buSzPct val="145000"/>
              <a:buChar char="•"/>
              <a:defRPr sz="2200"/>
            </a:lvl3pPr>
            <a:lvl4pPr marL="1639093" indent="-305593" algn="l">
              <a:spcBef>
                <a:spcPts val="3000"/>
              </a:spcBef>
              <a:buSzPct val="145000"/>
              <a:buChar char="•"/>
              <a:defRPr sz="2200"/>
            </a:lvl4pPr>
            <a:lvl5pPr marL="2083593" indent="-305593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quarter" idx="13"/>
          </p:nvPr>
        </p:nvSpPr>
        <p:spPr>
          <a:xfrm>
            <a:off x="4789983" y="2330053"/>
            <a:ext cx="2875360" cy="338881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1681857" y="1070371"/>
            <a:ext cx="5983486" cy="1163837"/>
          </a:xfrm>
          <a:prstGeom prst="rect">
            <a:avLst/>
          </a:prstGeom>
        </p:spPr>
        <p:txBody>
          <a:bodyPr anchor="ctr"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quarter" idx="1"/>
          </p:nvPr>
        </p:nvSpPr>
        <p:spPr>
          <a:xfrm>
            <a:off x="1681857" y="2330053"/>
            <a:ext cx="2875360" cy="3388817"/>
          </a:xfrm>
          <a:prstGeom prst="rect">
            <a:avLst/>
          </a:prstGeom>
        </p:spPr>
        <p:txBody>
          <a:bodyPr anchor="ctr"/>
          <a:lstStyle>
            <a:lvl1pPr marL="220435" indent="-220435" algn="l">
              <a:spcBef>
                <a:spcPts val="2300"/>
              </a:spcBef>
              <a:buSzPct val="145000"/>
              <a:buChar char="•"/>
              <a:defRPr sz="1800"/>
            </a:lvl1pPr>
            <a:lvl2pPr marL="563335" indent="-220435" algn="l">
              <a:spcBef>
                <a:spcPts val="2300"/>
              </a:spcBef>
              <a:buSzPct val="145000"/>
              <a:buChar char="•"/>
              <a:defRPr sz="1800"/>
            </a:lvl2pPr>
            <a:lvl3pPr marL="906235" indent="-220435" algn="l">
              <a:spcBef>
                <a:spcPts val="2300"/>
              </a:spcBef>
              <a:buSzPct val="145000"/>
              <a:buChar char="•"/>
              <a:defRPr sz="1800"/>
            </a:lvl3pPr>
            <a:lvl4pPr marL="1249135" indent="-220435" algn="l">
              <a:spcBef>
                <a:spcPts val="2300"/>
              </a:spcBef>
              <a:buSzPct val="145000"/>
              <a:buChar char="•"/>
              <a:defRPr sz="1800"/>
            </a:lvl4pPr>
            <a:lvl5pPr marL="1592035" indent="-220435" algn="l">
              <a:spcBef>
                <a:spcPts val="2300"/>
              </a:spcBef>
              <a:buSzPct val="145000"/>
              <a:buChar char="•"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4560366" y="5944790"/>
            <a:ext cx="222817" cy="21987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sz="half" idx="1"/>
          </p:nvPr>
        </p:nvSpPr>
        <p:spPr>
          <a:xfrm>
            <a:off x="1681857" y="1618059"/>
            <a:ext cx="5983486" cy="3888582"/>
          </a:xfrm>
          <a:prstGeom prst="rect">
            <a:avLst/>
          </a:prstGeom>
        </p:spPr>
        <p:txBody>
          <a:bodyPr anchor="ctr"/>
          <a:lstStyle>
            <a:lvl1pPr marL="305593" indent="-305593" algn="l">
              <a:spcBef>
                <a:spcPts val="3000"/>
              </a:spcBef>
              <a:buSzPct val="145000"/>
              <a:buChar char="•"/>
              <a:defRPr sz="2200"/>
            </a:lvl1pPr>
            <a:lvl2pPr marL="750093" indent="-305593" algn="l">
              <a:spcBef>
                <a:spcPts val="3000"/>
              </a:spcBef>
              <a:buSzPct val="145000"/>
              <a:buChar char="•"/>
              <a:defRPr sz="2200"/>
            </a:lvl2pPr>
            <a:lvl3pPr marL="1194593" indent="-305593" algn="l">
              <a:spcBef>
                <a:spcPts val="3000"/>
              </a:spcBef>
              <a:buSzPct val="145000"/>
              <a:buChar char="•"/>
              <a:defRPr sz="2200"/>
            </a:lvl3pPr>
            <a:lvl4pPr marL="1639093" indent="-305593" algn="l">
              <a:spcBef>
                <a:spcPts val="3000"/>
              </a:spcBef>
              <a:buSzPct val="145000"/>
              <a:buChar char="•"/>
              <a:defRPr sz="2200"/>
            </a:lvl4pPr>
            <a:lvl5pPr marL="2083593" indent="-305593" algn="l">
              <a:spcBef>
                <a:spcPts val="3000"/>
              </a:spcBef>
              <a:buSzPct val="145000"/>
              <a:buChar char="•"/>
              <a:defRPr sz="2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4789983" y="3678733"/>
            <a:ext cx="2875360" cy="2033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4789983" y="1412676"/>
            <a:ext cx="2875360" cy="20332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1681857" y="1412676"/>
            <a:ext cx="2875360" cy="42993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53009" y="1816596"/>
            <a:ext cx="5641182" cy="17799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853009" y="3651349"/>
            <a:ext cx="5641182" cy="60930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560366" y="5944790"/>
            <a:ext cx="222817" cy="215818"/>
          </a:xfrm>
          <a:prstGeom prst="rect">
            <a:avLst/>
          </a:prstGeom>
          <a:ln w="3175">
            <a:miter lim="400000"/>
          </a:ln>
        </p:spPr>
        <p:txBody>
          <a:bodyPr wrap="none" lIns="27384" tIns="27384" rIns="27384" bIns="27384">
            <a:spAutoFit/>
          </a:bodyPr>
          <a:lstStyle>
            <a:lvl1pPr>
              <a:defRPr b="0" sz="1100"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42673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1pPr>
      <a:lvl2pPr marL="0" marR="0" indent="2286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2pPr>
      <a:lvl3pPr marL="0" marR="0" indent="4572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3pPr>
      <a:lvl4pPr marL="0" marR="0" indent="6858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4pPr>
      <a:lvl5pPr marL="0" marR="0" indent="9144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5pPr>
      <a:lvl6pPr marL="0" marR="0" indent="11430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6pPr>
      <a:lvl7pPr marL="0" marR="0" indent="13716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7pPr>
      <a:lvl8pPr marL="0" marR="0" indent="16002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8pPr>
      <a:lvl9pPr marL="0" marR="0" indent="1828800" algn="ctr" defTabSz="426739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T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79" t="1961" r="6955" b="3882"/>
          <a:stretch>
            <a:fillRect/>
          </a:stretch>
        </p:blipFill>
        <p:spPr>
          <a:xfrm>
            <a:off x="1384938" y="2324316"/>
            <a:ext cx="1931486" cy="19299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0" h="21580" fill="norm" stroke="1" extrusionOk="0">
                <a:moveTo>
                  <a:pt x="10572" y="1"/>
                </a:moveTo>
                <a:cubicBezTo>
                  <a:pt x="10145" y="7"/>
                  <a:pt x="9721" y="32"/>
                  <a:pt x="9454" y="67"/>
                </a:cubicBezTo>
                <a:cubicBezTo>
                  <a:pt x="8018" y="258"/>
                  <a:pt x="6696" y="688"/>
                  <a:pt x="5527" y="1346"/>
                </a:cubicBezTo>
                <a:cubicBezTo>
                  <a:pt x="2673" y="2951"/>
                  <a:pt x="726" y="5685"/>
                  <a:pt x="154" y="8903"/>
                </a:cubicBezTo>
                <a:cubicBezTo>
                  <a:pt x="47" y="9505"/>
                  <a:pt x="-3" y="10166"/>
                  <a:pt x="0" y="10825"/>
                </a:cubicBezTo>
                <a:cubicBezTo>
                  <a:pt x="2" y="11484"/>
                  <a:pt x="60" y="12141"/>
                  <a:pt x="172" y="12750"/>
                </a:cubicBezTo>
                <a:cubicBezTo>
                  <a:pt x="851" y="16442"/>
                  <a:pt x="3362" y="19493"/>
                  <a:pt x="6845" y="20854"/>
                </a:cubicBezTo>
                <a:cubicBezTo>
                  <a:pt x="7706" y="21190"/>
                  <a:pt x="8667" y="21427"/>
                  <a:pt x="9538" y="21519"/>
                </a:cubicBezTo>
                <a:cubicBezTo>
                  <a:pt x="9708" y="21537"/>
                  <a:pt x="9887" y="21558"/>
                  <a:pt x="9936" y="21564"/>
                </a:cubicBezTo>
                <a:cubicBezTo>
                  <a:pt x="10212" y="21595"/>
                  <a:pt x="11445" y="21578"/>
                  <a:pt x="11828" y="21537"/>
                </a:cubicBezTo>
                <a:cubicBezTo>
                  <a:pt x="13896" y="21319"/>
                  <a:pt x="15774" y="20562"/>
                  <a:pt x="17382" y="19305"/>
                </a:cubicBezTo>
                <a:cubicBezTo>
                  <a:pt x="20133" y="17155"/>
                  <a:pt x="21597" y="13860"/>
                  <a:pt x="21517" y="10523"/>
                </a:cubicBezTo>
                <a:cubicBezTo>
                  <a:pt x="21480" y="9006"/>
                  <a:pt x="21122" y="7480"/>
                  <a:pt x="20424" y="6050"/>
                </a:cubicBezTo>
                <a:cubicBezTo>
                  <a:pt x="19885" y="4944"/>
                  <a:pt x="19320" y="4135"/>
                  <a:pt x="18479" y="3272"/>
                </a:cubicBezTo>
                <a:cubicBezTo>
                  <a:pt x="17613" y="2382"/>
                  <a:pt x="16776" y="1752"/>
                  <a:pt x="15746" y="1217"/>
                </a:cubicBezTo>
                <a:cubicBezTo>
                  <a:pt x="14459" y="548"/>
                  <a:pt x="13193" y="179"/>
                  <a:pt x="11722" y="36"/>
                </a:cubicBezTo>
                <a:cubicBezTo>
                  <a:pt x="11434" y="9"/>
                  <a:pt x="11000" y="-5"/>
                  <a:pt x="10572" y="1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20" name="Mindset…"/>
          <p:cNvSpPr txBox="1"/>
          <p:nvPr/>
        </p:nvSpPr>
        <p:spPr>
          <a:xfrm>
            <a:off x="3628067" y="2220837"/>
            <a:ext cx="4517104" cy="22437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 anchor="ctr">
            <a:spAutoFit/>
          </a:bodyPr>
          <a:lstStyle/>
          <a:p>
            <a:pPr algn="l">
              <a:defRPr b="0" spc="150" sz="5000">
                <a:latin typeface="Arial"/>
                <a:ea typeface="Arial"/>
                <a:cs typeface="Arial"/>
                <a:sym typeface="Arial"/>
              </a:defRPr>
            </a:pPr>
            <a:r>
              <a:t>Mindset</a:t>
            </a:r>
          </a:p>
          <a:p>
            <a:pPr algn="l">
              <a:defRPr b="0" spc="150" sz="5000">
                <a:latin typeface="Arial"/>
                <a:ea typeface="Arial"/>
                <a:cs typeface="Arial"/>
                <a:sym typeface="Arial"/>
              </a:defRPr>
            </a:pPr>
            <a:r>
              <a:t>Coaching </a:t>
            </a:r>
          </a:p>
          <a:p>
            <a:pPr algn="l">
              <a:defRPr b="0" spc="150" sz="5000">
                <a:latin typeface="Arial"/>
                <a:ea typeface="Arial"/>
                <a:cs typeface="Arial"/>
                <a:sym typeface="Arial"/>
              </a:defRPr>
            </a:pPr>
            <a:r>
              <a:t>Canvas</a:t>
            </a:r>
          </a:p>
        </p:txBody>
      </p:sp>
      <p:sp>
        <p:nvSpPr>
          <p:cNvPr id="121" name="www.corporatecoach.training"/>
          <p:cNvSpPr txBox="1"/>
          <p:nvPr/>
        </p:nvSpPr>
        <p:spPr>
          <a:xfrm>
            <a:off x="3276292" y="6623220"/>
            <a:ext cx="2794616" cy="3341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80" t="1989" r="6911" b="3820"/>
          <a:stretch>
            <a:fillRect/>
          </a:stretch>
        </p:blipFill>
        <p:spPr>
          <a:xfrm>
            <a:off x="4557165" y="6514636"/>
            <a:ext cx="232870" cy="23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3" h="21558" fill="norm" stroke="1" extrusionOk="0">
                <a:moveTo>
                  <a:pt x="11119" y="32"/>
                </a:moveTo>
                <a:cubicBezTo>
                  <a:pt x="10572" y="-24"/>
                  <a:pt x="9502" y="-3"/>
                  <a:pt x="8993" y="68"/>
                </a:cubicBezTo>
                <a:cubicBezTo>
                  <a:pt x="7629" y="259"/>
                  <a:pt x="6374" y="699"/>
                  <a:pt x="5263" y="1356"/>
                </a:cubicBezTo>
                <a:cubicBezTo>
                  <a:pt x="2552" y="2959"/>
                  <a:pt x="682" y="5681"/>
                  <a:pt x="139" y="8894"/>
                </a:cubicBezTo>
                <a:cubicBezTo>
                  <a:pt x="-64" y="10097"/>
                  <a:pt x="-39" y="11502"/>
                  <a:pt x="174" y="12719"/>
                </a:cubicBezTo>
                <a:cubicBezTo>
                  <a:pt x="819" y="16405"/>
                  <a:pt x="3210" y="19451"/>
                  <a:pt x="6518" y="20809"/>
                </a:cubicBezTo>
                <a:cubicBezTo>
                  <a:pt x="7336" y="21145"/>
                  <a:pt x="8235" y="21379"/>
                  <a:pt x="9063" y="21471"/>
                </a:cubicBezTo>
                <a:cubicBezTo>
                  <a:pt x="9225" y="21489"/>
                  <a:pt x="9400" y="21539"/>
                  <a:pt x="9446" y="21545"/>
                </a:cubicBezTo>
                <a:cubicBezTo>
                  <a:pt x="9708" y="21576"/>
                  <a:pt x="10860" y="21548"/>
                  <a:pt x="11224" y="21508"/>
                </a:cubicBezTo>
                <a:cubicBezTo>
                  <a:pt x="13188" y="21290"/>
                  <a:pt x="14995" y="20520"/>
                  <a:pt x="16522" y="19265"/>
                </a:cubicBezTo>
                <a:cubicBezTo>
                  <a:pt x="20323" y="16141"/>
                  <a:pt x="21536" y="10598"/>
                  <a:pt x="19415" y="6026"/>
                </a:cubicBezTo>
                <a:cubicBezTo>
                  <a:pt x="18903" y="4922"/>
                  <a:pt x="18367" y="4130"/>
                  <a:pt x="17568" y="3268"/>
                </a:cubicBezTo>
                <a:cubicBezTo>
                  <a:pt x="16745" y="2379"/>
                  <a:pt x="15932" y="1743"/>
                  <a:pt x="14954" y="1208"/>
                </a:cubicBezTo>
                <a:cubicBezTo>
                  <a:pt x="13731" y="541"/>
                  <a:pt x="12516" y="174"/>
                  <a:pt x="11119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24" name="www.corporatecoach.training"/>
          <p:cNvSpPr txBox="1"/>
          <p:nvPr/>
        </p:nvSpPr>
        <p:spPr>
          <a:xfrm>
            <a:off x="4043302" y="6878224"/>
            <a:ext cx="1260596" cy="181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25" name="Corporate Sponsored Coaching"/>
          <p:cNvSpPr txBox="1"/>
          <p:nvPr/>
        </p:nvSpPr>
        <p:spPr>
          <a:xfrm>
            <a:off x="3991117" y="6748278"/>
            <a:ext cx="1364966" cy="1817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26" name="Line"/>
          <p:cNvSpPr/>
          <p:nvPr/>
        </p:nvSpPr>
        <p:spPr>
          <a:xfrm>
            <a:off x="-3386316" y="7657586"/>
            <a:ext cx="9813563" cy="1"/>
          </a:xfrm>
          <a:prstGeom prst="line">
            <a:avLst/>
          </a:prstGeom>
          <a:ln w="114300" cap="rnd">
            <a:solidFill>
              <a:srgbClr val="3E4361"/>
            </a:solidFill>
            <a:custDash>
              <a:ds d="100000" sp="200000"/>
            </a:custDash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27" name="Line"/>
          <p:cNvSpPr/>
          <p:nvPr/>
        </p:nvSpPr>
        <p:spPr>
          <a:xfrm flipV="1">
            <a:off x="1682266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36" name="Group"/>
          <p:cNvGrpSpPr/>
          <p:nvPr/>
        </p:nvGrpSpPr>
        <p:grpSpPr>
          <a:xfrm>
            <a:off x="225394" y="602573"/>
            <a:ext cx="4381501" cy="776454"/>
            <a:chOff x="0" y="0"/>
            <a:chExt cx="4381500" cy="776453"/>
          </a:xfrm>
        </p:grpSpPr>
        <p:sp>
          <p:nvSpPr>
            <p:cNvPr id="128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29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0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1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2" name="Fixed"/>
            <p:cNvSpPr txBox="1"/>
            <p:nvPr/>
          </p:nvSpPr>
          <p:spPr>
            <a:xfrm>
              <a:off x="1871335" y="27627"/>
              <a:ext cx="638830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Fixed</a:t>
              </a:r>
            </a:p>
          </p:txBody>
        </p:sp>
        <p:sp>
          <p:nvSpPr>
            <p:cNvPr id="133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134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135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grpSp>
        <p:nvGrpSpPr>
          <p:cNvPr id="145" name="Group"/>
          <p:cNvGrpSpPr/>
          <p:nvPr/>
        </p:nvGrpSpPr>
        <p:grpSpPr>
          <a:xfrm>
            <a:off x="4740305" y="602573"/>
            <a:ext cx="4381501" cy="776454"/>
            <a:chOff x="0" y="0"/>
            <a:chExt cx="4381500" cy="776453"/>
          </a:xfrm>
        </p:grpSpPr>
        <p:sp>
          <p:nvSpPr>
            <p:cNvPr id="137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8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39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0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41" name="Growth"/>
            <p:cNvSpPr txBox="1"/>
            <p:nvPr/>
          </p:nvSpPr>
          <p:spPr>
            <a:xfrm>
              <a:off x="1777081" y="27627"/>
              <a:ext cx="82733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Growth</a:t>
              </a:r>
            </a:p>
          </p:txBody>
        </p:sp>
        <p:sp>
          <p:nvSpPr>
            <p:cNvPr id="142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143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144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sp>
        <p:nvSpPr>
          <p:cNvPr id="146" name="Line"/>
          <p:cNvSpPr/>
          <p:nvPr/>
        </p:nvSpPr>
        <p:spPr>
          <a:xfrm flipV="1">
            <a:off x="3138079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7" name="Line"/>
          <p:cNvSpPr/>
          <p:nvPr/>
        </p:nvSpPr>
        <p:spPr>
          <a:xfrm flipV="1">
            <a:off x="6203148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8" name="Line"/>
          <p:cNvSpPr/>
          <p:nvPr/>
        </p:nvSpPr>
        <p:spPr>
          <a:xfrm flipV="1">
            <a:off x="7658961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49" name="Line"/>
          <p:cNvSpPr/>
          <p:nvPr/>
        </p:nvSpPr>
        <p:spPr>
          <a:xfrm flipV="1">
            <a:off x="4673600" y="1530653"/>
            <a:ext cx="0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0" name="Line"/>
          <p:cNvSpPr/>
          <p:nvPr/>
        </p:nvSpPr>
        <p:spPr>
          <a:xfrm>
            <a:off x="249298" y="504957"/>
            <a:ext cx="8848604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1" name="Situation:"/>
          <p:cNvSpPr txBox="1"/>
          <p:nvPr/>
        </p:nvSpPr>
        <p:spPr>
          <a:xfrm>
            <a:off x="196005" y="132304"/>
            <a:ext cx="1479886" cy="375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algn="l">
              <a:defRPr b="0" spc="110" sz="2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Situation</a:t>
            </a:r>
            <a: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80" t="1989" r="6911" b="3820"/>
          <a:stretch>
            <a:fillRect/>
          </a:stretch>
        </p:blipFill>
        <p:spPr>
          <a:xfrm>
            <a:off x="4557165" y="6514636"/>
            <a:ext cx="232870" cy="23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3" h="21558" fill="norm" stroke="1" extrusionOk="0">
                <a:moveTo>
                  <a:pt x="11119" y="32"/>
                </a:moveTo>
                <a:cubicBezTo>
                  <a:pt x="10572" y="-24"/>
                  <a:pt x="9502" y="-3"/>
                  <a:pt x="8993" y="68"/>
                </a:cubicBezTo>
                <a:cubicBezTo>
                  <a:pt x="7629" y="259"/>
                  <a:pt x="6374" y="699"/>
                  <a:pt x="5263" y="1356"/>
                </a:cubicBezTo>
                <a:cubicBezTo>
                  <a:pt x="2552" y="2959"/>
                  <a:pt x="682" y="5681"/>
                  <a:pt x="139" y="8894"/>
                </a:cubicBezTo>
                <a:cubicBezTo>
                  <a:pt x="-64" y="10097"/>
                  <a:pt x="-39" y="11502"/>
                  <a:pt x="174" y="12719"/>
                </a:cubicBezTo>
                <a:cubicBezTo>
                  <a:pt x="819" y="16405"/>
                  <a:pt x="3210" y="19451"/>
                  <a:pt x="6518" y="20809"/>
                </a:cubicBezTo>
                <a:cubicBezTo>
                  <a:pt x="7336" y="21145"/>
                  <a:pt x="8235" y="21379"/>
                  <a:pt x="9063" y="21471"/>
                </a:cubicBezTo>
                <a:cubicBezTo>
                  <a:pt x="9225" y="21489"/>
                  <a:pt x="9400" y="21539"/>
                  <a:pt x="9446" y="21545"/>
                </a:cubicBezTo>
                <a:cubicBezTo>
                  <a:pt x="9708" y="21576"/>
                  <a:pt x="10860" y="21548"/>
                  <a:pt x="11224" y="21508"/>
                </a:cubicBezTo>
                <a:cubicBezTo>
                  <a:pt x="13188" y="21290"/>
                  <a:pt x="14995" y="20520"/>
                  <a:pt x="16522" y="19265"/>
                </a:cubicBezTo>
                <a:cubicBezTo>
                  <a:pt x="20323" y="16141"/>
                  <a:pt x="21536" y="10598"/>
                  <a:pt x="19415" y="6026"/>
                </a:cubicBezTo>
                <a:cubicBezTo>
                  <a:pt x="18903" y="4922"/>
                  <a:pt x="18367" y="4130"/>
                  <a:pt x="17568" y="3268"/>
                </a:cubicBezTo>
                <a:cubicBezTo>
                  <a:pt x="16745" y="2379"/>
                  <a:pt x="15932" y="1743"/>
                  <a:pt x="14954" y="1208"/>
                </a:cubicBezTo>
                <a:cubicBezTo>
                  <a:pt x="13731" y="541"/>
                  <a:pt x="12516" y="174"/>
                  <a:pt x="11119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154" name="www.corporatecoach.training"/>
          <p:cNvSpPr txBox="1"/>
          <p:nvPr/>
        </p:nvSpPr>
        <p:spPr>
          <a:xfrm>
            <a:off x="4043302" y="6878224"/>
            <a:ext cx="1260596" cy="181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155" name="Corporate Sponsored Coaching"/>
          <p:cNvSpPr txBox="1"/>
          <p:nvPr/>
        </p:nvSpPr>
        <p:spPr>
          <a:xfrm>
            <a:off x="3991117" y="6748278"/>
            <a:ext cx="1364966" cy="1817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156" name="Line"/>
          <p:cNvSpPr/>
          <p:nvPr/>
        </p:nvSpPr>
        <p:spPr>
          <a:xfrm>
            <a:off x="-3386316" y="7657586"/>
            <a:ext cx="9813563" cy="1"/>
          </a:xfrm>
          <a:prstGeom prst="line">
            <a:avLst/>
          </a:prstGeom>
          <a:ln w="114300" cap="rnd">
            <a:solidFill>
              <a:srgbClr val="3E4361"/>
            </a:solidFill>
            <a:custDash>
              <a:ds d="100000" sp="200000"/>
            </a:custDash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57" name="Line"/>
          <p:cNvSpPr/>
          <p:nvPr/>
        </p:nvSpPr>
        <p:spPr>
          <a:xfrm flipV="1">
            <a:off x="1682266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166" name="Group"/>
          <p:cNvGrpSpPr/>
          <p:nvPr/>
        </p:nvGrpSpPr>
        <p:grpSpPr>
          <a:xfrm>
            <a:off x="225394" y="602573"/>
            <a:ext cx="4381501" cy="776454"/>
            <a:chOff x="0" y="0"/>
            <a:chExt cx="4381500" cy="776453"/>
          </a:xfrm>
        </p:grpSpPr>
        <p:sp>
          <p:nvSpPr>
            <p:cNvPr id="158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59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0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1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2" name="Fixed"/>
            <p:cNvSpPr txBox="1"/>
            <p:nvPr/>
          </p:nvSpPr>
          <p:spPr>
            <a:xfrm>
              <a:off x="1871335" y="27627"/>
              <a:ext cx="638830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Fixed</a:t>
              </a:r>
            </a:p>
          </p:txBody>
        </p:sp>
        <p:sp>
          <p:nvSpPr>
            <p:cNvPr id="163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164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165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grpSp>
        <p:nvGrpSpPr>
          <p:cNvPr id="175" name="Group"/>
          <p:cNvGrpSpPr/>
          <p:nvPr/>
        </p:nvGrpSpPr>
        <p:grpSpPr>
          <a:xfrm>
            <a:off x="4740305" y="602573"/>
            <a:ext cx="4381501" cy="776454"/>
            <a:chOff x="0" y="0"/>
            <a:chExt cx="4381500" cy="776453"/>
          </a:xfrm>
        </p:grpSpPr>
        <p:sp>
          <p:nvSpPr>
            <p:cNvPr id="167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8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69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0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171" name="Growth"/>
            <p:cNvSpPr txBox="1"/>
            <p:nvPr/>
          </p:nvSpPr>
          <p:spPr>
            <a:xfrm>
              <a:off x="1777081" y="27627"/>
              <a:ext cx="82733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Growth</a:t>
              </a:r>
            </a:p>
          </p:txBody>
        </p:sp>
        <p:sp>
          <p:nvSpPr>
            <p:cNvPr id="172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173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174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sp>
        <p:nvSpPr>
          <p:cNvPr id="176" name="Line"/>
          <p:cNvSpPr/>
          <p:nvPr/>
        </p:nvSpPr>
        <p:spPr>
          <a:xfrm flipV="1">
            <a:off x="3138079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7" name="Line"/>
          <p:cNvSpPr/>
          <p:nvPr/>
        </p:nvSpPr>
        <p:spPr>
          <a:xfrm flipV="1">
            <a:off x="6203148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8" name="Line"/>
          <p:cNvSpPr/>
          <p:nvPr/>
        </p:nvSpPr>
        <p:spPr>
          <a:xfrm flipV="1">
            <a:off x="7658961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79" name="Line"/>
          <p:cNvSpPr/>
          <p:nvPr/>
        </p:nvSpPr>
        <p:spPr>
          <a:xfrm flipV="1">
            <a:off x="4673600" y="1530653"/>
            <a:ext cx="0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80" name="I have never done this before"/>
          <p:cNvSpPr txBox="1"/>
          <p:nvPr/>
        </p:nvSpPr>
        <p:spPr>
          <a:xfrm>
            <a:off x="251762" y="1789606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have never done this before</a:t>
            </a:r>
          </a:p>
        </p:txBody>
      </p:sp>
      <p:sp>
        <p:nvSpPr>
          <p:cNvPr id="181" name="I’m not that kind of leader."/>
          <p:cNvSpPr txBox="1"/>
          <p:nvPr/>
        </p:nvSpPr>
        <p:spPr>
          <a:xfrm>
            <a:off x="251762" y="2538604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I’m not that kind of leader.</a:t>
            </a:r>
          </a:p>
        </p:txBody>
      </p:sp>
      <p:sp>
        <p:nvSpPr>
          <p:cNvPr id="182" name="They have so much of a head start on me"/>
          <p:cNvSpPr txBox="1"/>
          <p:nvPr/>
        </p:nvSpPr>
        <p:spPr>
          <a:xfrm>
            <a:off x="251762" y="3287601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They have so much of a head start on me</a:t>
            </a:r>
          </a:p>
        </p:txBody>
      </p:sp>
      <p:sp>
        <p:nvSpPr>
          <p:cNvPr id="183" name="This is a new way to stretch myself"/>
          <p:cNvSpPr txBox="1"/>
          <p:nvPr/>
        </p:nvSpPr>
        <p:spPr>
          <a:xfrm>
            <a:off x="4808076" y="1789606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is a new way to stretch myself</a:t>
            </a:r>
          </a:p>
        </p:txBody>
      </p:sp>
      <p:sp>
        <p:nvSpPr>
          <p:cNvPr id="184" name="This is the type of leader I want to become!"/>
          <p:cNvSpPr txBox="1"/>
          <p:nvPr/>
        </p:nvSpPr>
        <p:spPr>
          <a:xfrm>
            <a:off x="4808076" y="2538604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is the type of leader I want to become!</a:t>
            </a:r>
          </a:p>
        </p:txBody>
      </p:sp>
      <p:sp>
        <p:nvSpPr>
          <p:cNvPr id="185" name="I could learn from others who have more experience"/>
          <p:cNvSpPr txBox="1"/>
          <p:nvPr/>
        </p:nvSpPr>
        <p:spPr>
          <a:xfrm>
            <a:off x="4808076" y="3287601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could learn from others who have more experience</a:t>
            </a:r>
          </a:p>
        </p:txBody>
      </p:sp>
      <p:sp>
        <p:nvSpPr>
          <p:cNvPr id="186" name="Fear"/>
          <p:cNvSpPr txBox="1"/>
          <p:nvPr/>
        </p:nvSpPr>
        <p:spPr>
          <a:xfrm>
            <a:off x="1785846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Fear</a:t>
            </a:r>
          </a:p>
        </p:txBody>
      </p:sp>
      <p:sp>
        <p:nvSpPr>
          <p:cNvPr id="187" name="Helpless"/>
          <p:cNvSpPr txBox="1"/>
          <p:nvPr/>
        </p:nvSpPr>
        <p:spPr>
          <a:xfrm>
            <a:off x="1785846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Helpless</a:t>
            </a:r>
          </a:p>
        </p:txBody>
      </p:sp>
      <p:sp>
        <p:nvSpPr>
          <p:cNvPr id="188" name="Hopelessness"/>
          <p:cNvSpPr txBox="1"/>
          <p:nvPr/>
        </p:nvSpPr>
        <p:spPr>
          <a:xfrm>
            <a:off x="1785846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Hopelessness</a:t>
            </a:r>
          </a:p>
        </p:txBody>
      </p:sp>
      <p:sp>
        <p:nvSpPr>
          <p:cNvPr id="189" name="Curious?"/>
          <p:cNvSpPr txBox="1"/>
          <p:nvPr/>
        </p:nvSpPr>
        <p:spPr>
          <a:xfrm>
            <a:off x="6337625" y="1789606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Curious?</a:t>
            </a:r>
          </a:p>
        </p:txBody>
      </p:sp>
      <p:sp>
        <p:nvSpPr>
          <p:cNvPr id="190" name="Determination"/>
          <p:cNvSpPr txBox="1"/>
          <p:nvPr/>
        </p:nvSpPr>
        <p:spPr>
          <a:xfrm>
            <a:off x="6337625" y="2538604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Determination</a:t>
            </a:r>
          </a:p>
        </p:txBody>
      </p:sp>
      <p:sp>
        <p:nvSpPr>
          <p:cNvPr id="191" name="Embarrassed…"/>
          <p:cNvSpPr txBox="1"/>
          <p:nvPr/>
        </p:nvSpPr>
        <p:spPr>
          <a:xfrm>
            <a:off x="6337625" y="3287601"/>
            <a:ext cx="1260596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/>
          <a:p>
            <a:pPr algn="l">
              <a:defRPr b="0" sz="1200">
                <a:latin typeface="Arial"/>
                <a:ea typeface="Arial"/>
                <a:cs typeface="Arial"/>
                <a:sym typeface="Arial"/>
              </a:defRPr>
            </a:pPr>
            <a:r>
              <a:t>Embarrassed</a:t>
            </a:r>
          </a:p>
          <a:p>
            <a:pPr algn="l">
              <a:defRPr b="0" sz="1200">
                <a:latin typeface="Arial"/>
                <a:ea typeface="Arial"/>
                <a:cs typeface="Arial"/>
                <a:sym typeface="Arial"/>
              </a:defRPr>
            </a:pPr>
            <a:r>
              <a:t>…but hopeful</a:t>
            </a:r>
          </a:p>
        </p:txBody>
      </p:sp>
      <p:sp>
        <p:nvSpPr>
          <p:cNvPr id="192" name="Not try"/>
          <p:cNvSpPr txBox="1"/>
          <p:nvPr/>
        </p:nvSpPr>
        <p:spPr>
          <a:xfrm>
            <a:off x="3275541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try</a:t>
            </a:r>
          </a:p>
        </p:txBody>
      </p:sp>
      <p:sp>
        <p:nvSpPr>
          <p:cNvPr id="193" name="Think about a different career track"/>
          <p:cNvSpPr txBox="1"/>
          <p:nvPr/>
        </p:nvSpPr>
        <p:spPr>
          <a:xfrm>
            <a:off x="3275541" y="2538603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Think about a different career track</a:t>
            </a:r>
          </a:p>
        </p:txBody>
      </p:sp>
      <p:sp>
        <p:nvSpPr>
          <p:cNvPr id="194" name="Ask my manager to have my peers take this on"/>
          <p:cNvSpPr txBox="1"/>
          <p:nvPr/>
        </p:nvSpPr>
        <p:spPr>
          <a:xfrm>
            <a:off x="3275541" y="3287601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Ask my manager to have my peers take this on</a:t>
            </a:r>
          </a:p>
        </p:txBody>
      </p:sp>
      <p:sp>
        <p:nvSpPr>
          <p:cNvPr id="195" name="Just see if I can do it"/>
          <p:cNvSpPr txBox="1"/>
          <p:nvPr/>
        </p:nvSpPr>
        <p:spPr>
          <a:xfrm>
            <a:off x="7830305" y="1789606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Just see if I can do it</a:t>
            </a:r>
          </a:p>
        </p:txBody>
      </p:sp>
      <p:sp>
        <p:nvSpPr>
          <p:cNvPr id="196" name="Do the work outside of my comfort zone"/>
          <p:cNvSpPr txBox="1"/>
          <p:nvPr/>
        </p:nvSpPr>
        <p:spPr>
          <a:xfrm>
            <a:off x="7830305" y="2538603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 the work outside of my comfort zone</a:t>
            </a:r>
          </a:p>
        </p:txBody>
      </p:sp>
      <p:sp>
        <p:nvSpPr>
          <p:cNvPr id="197" name="Work with my peers to learn from their experience"/>
          <p:cNvSpPr txBox="1"/>
          <p:nvPr/>
        </p:nvSpPr>
        <p:spPr>
          <a:xfrm>
            <a:off x="7830305" y="3287601"/>
            <a:ext cx="1260597" cy="760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Work with my peers to learn from their experience</a:t>
            </a:r>
          </a:p>
        </p:txBody>
      </p:sp>
      <p:sp>
        <p:nvSpPr>
          <p:cNvPr id="198" name="Situation: Taking on this interim leadership role"/>
          <p:cNvSpPr txBox="1"/>
          <p:nvPr/>
        </p:nvSpPr>
        <p:spPr>
          <a:xfrm>
            <a:off x="196005" y="132304"/>
            <a:ext cx="6632088" cy="375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algn="l">
              <a:defRPr b="0" spc="110" sz="2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Situation</a:t>
            </a:r>
            <a:r>
              <a:t>: Taking on this interim leadership role</a:t>
            </a:r>
          </a:p>
        </p:txBody>
      </p:sp>
      <p:sp>
        <p:nvSpPr>
          <p:cNvPr id="199" name="Line"/>
          <p:cNvSpPr/>
          <p:nvPr/>
        </p:nvSpPr>
        <p:spPr>
          <a:xfrm>
            <a:off x="249298" y="504957"/>
            <a:ext cx="8848604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80" t="1989" r="6911" b="3820"/>
          <a:stretch>
            <a:fillRect/>
          </a:stretch>
        </p:blipFill>
        <p:spPr>
          <a:xfrm>
            <a:off x="4557165" y="6514636"/>
            <a:ext cx="232870" cy="23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3" h="21558" fill="norm" stroke="1" extrusionOk="0">
                <a:moveTo>
                  <a:pt x="11119" y="32"/>
                </a:moveTo>
                <a:cubicBezTo>
                  <a:pt x="10572" y="-24"/>
                  <a:pt x="9502" y="-3"/>
                  <a:pt x="8993" y="68"/>
                </a:cubicBezTo>
                <a:cubicBezTo>
                  <a:pt x="7629" y="259"/>
                  <a:pt x="6374" y="699"/>
                  <a:pt x="5263" y="1356"/>
                </a:cubicBezTo>
                <a:cubicBezTo>
                  <a:pt x="2552" y="2959"/>
                  <a:pt x="682" y="5681"/>
                  <a:pt x="139" y="8894"/>
                </a:cubicBezTo>
                <a:cubicBezTo>
                  <a:pt x="-64" y="10097"/>
                  <a:pt x="-39" y="11502"/>
                  <a:pt x="174" y="12719"/>
                </a:cubicBezTo>
                <a:cubicBezTo>
                  <a:pt x="819" y="16405"/>
                  <a:pt x="3210" y="19451"/>
                  <a:pt x="6518" y="20809"/>
                </a:cubicBezTo>
                <a:cubicBezTo>
                  <a:pt x="7336" y="21145"/>
                  <a:pt x="8235" y="21379"/>
                  <a:pt x="9063" y="21471"/>
                </a:cubicBezTo>
                <a:cubicBezTo>
                  <a:pt x="9225" y="21489"/>
                  <a:pt x="9400" y="21539"/>
                  <a:pt x="9446" y="21545"/>
                </a:cubicBezTo>
                <a:cubicBezTo>
                  <a:pt x="9708" y="21576"/>
                  <a:pt x="10860" y="21548"/>
                  <a:pt x="11224" y="21508"/>
                </a:cubicBezTo>
                <a:cubicBezTo>
                  <a:pt x="13188" y="21290"/>
                  <a:pt x="14995" y="20520"/>
                  <a:pt x="16522" y="19265"/>
                </a:cubicBezTo>
                <a:cubicBezTo>
                  <a:pt x="20323" y="16141"/>
                  <a:pt x="21536" y="10598"/>
                  <a:pt x="19415" y="6026"/>
                </a:cubicBezTo>
                <a:cubicBezTo>
                  <a:pt x="18903" y="4922"/>
                  <a:pt x="18367" y="4130"/>
                  <a:pt x="17568" y="3268"/>
                </a:cubicBezTo>
                <a:cubicBezTo>
                  <a:pt x="16745" y="2379"/>
                  <a:pt x="15932" y="1743"/>
                  <a:pt x="14954" y="1208"/>
                </a:cubicBezTo>
                <a:cubicBezTo>
                  <a:pt x="13731" y="541"/>
                  <a:pt x="12516" y="174"/>
                  <a:pt x="11119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02" name="www.corporatecoach.training"/>
          <p:cNvSpPr txBox="1"/>
          <p:nvPr/>
        </p:nvSpPr>
        <p:spPr>
          <a:xfrm>
            <a:off x="4043302" y="6878224"/>
            <a:ext cx="1260596" cy="181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03" name="Corporate Sponsored Coaching"/>
          <p:cNvSpPr txBox="1"/>
          <p:nvPr/>
        </p:nvSpPr>
        <p:spPr>
          <a:xfrm>
            <a:off x="3991117" y="6748278"/>
            <a:ext cx="1364966" cy="1817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04" name="Line"/>
          <p:cNvSpPr/>
          <p:nvPr/>
        </p:nvSpPr>
        <p:spPr>
          <a:xfrm>
            <a:off x="-3386316" y="7657586"/>
            <a:ext cx="9813563" cy="1"/>
          </a:xfrm>
          <a:prstGeom prst="line">
            <a:avLst/>
          </a:prstGeom>
          <a:ln w="114300" cap="rnd">
            <a:solidFill>
              <a:srgbClr val="3E4361"/>
            </a:solidFill>
            <a:custDash>
              <a:ds d="100000" sp="200000"/>
            </a:custDash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5" name="Line"/>
          <p:cNvSpPr/>
          <p:nvPr/>
        </p:nvSpPr>
        <p:spPr>
          <a:xfrm flipV="1">
            <a:off x="1682266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6" name="Rectangle"/>
          <p:cNvSpPr/>
          <p:nvPr/>
        </p:nvSpPr>
        <p:spPr>
          <a:xfrm>
            <a:off x="226383" y="602573"/>
            <a:ext cx="4380512" cy="7709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D6D6D6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7" name="Rectangle"/>
          <p:cNvSpPr/>
          <p:nvPr/>
        </p:nvSpPr>
        <p:spPr>
          <a:xfrm>
            <a:off x="225394" y="912362"/>
            <a:ext cx="1462336" cy="4666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8" name="Rectangle"/>
          <p:cNvSpPr/>
          <p:nvPr/>
        </p:nvSpPr>
        <p:spPr>
          <a:xfrm>
            <a:off x="1685471" y="912362"/>
            <a:ext cx="1462336" cy="4666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09" name="Rectangle"/>
          <p:cNvSpPr/>
          <p:nvPr/>
        </p:nvSpPr>
        <p:spPr>
          <a:xfrm>
            <a:off x="3142675" y="912362"/>
            <a:ext cx="1462336" cy="4666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10" name="Fixed"/>
          <p:cNvSpPr txBox="1"/>
          <p:nvPr/>
        </p:nvSpPr>
        <p:spPr>
          <a:xfrm>
            <a:off x="2096729" y="630201"/>
            <a:ext cx="638831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Fixed</a:t>
            </a:r>
          </a:p>
        </p:txBody>
      </p:sp>
      <p:sp>
        <p:nvSpPr>
          <p:cNvPr id="211" name="Thoughts"/>
          <p:cNvSpPr txBox="1"/>
          <p:nvPr/>
        </p:nvSpPr>
        <p:spPr>
          <a:xfrm>
            <a:off x="466701" y="1007334"/>
            <a:ext cx="979723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Thoughts</a:t>
            </a:r>
          </a:p>
        </p:txBody>
      </p:sp>
      <p:sp>
        <p:nvSpPr>
          <p:cNvPr id="212" name="Emotions"/>
          <p:cNvSpPr txBox="1"/>
          <p:nvPr/>
        </p:nvSpPr>
        <p:spPr>
          <a:xfrm>
            <a:off x="1926877" y="1007334"/>
            <a:ext cx="979524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Emotions</a:t>
            </a:r>
          </a:p>
        </p:txBody>
      </p:sp>
      <p:sp>
        <p:nvSpPr>
          <p:cNvPr id="213" name="Actions"/>
          <p:cNvSpPr txBox="1"/>
          <p:nvPr/>
        </p:nvSpPr>
        <p:spPr>
          <a:xfrm>
            <a:off x="3478484" y="1007334"/>
            <a:ext cx="790718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</a:t>
            </a:r>
          </a:p>
        </p:txBody>
      </p:sp>
      <p:grpSp>
        <p:nvGrpSpPr>
          <p:cNvPr id="222" name="Group"/>
          <p:cNvGrpSpPr/>
          <p:nvPr/>
        </p:nvGrpSpPr>
        <p:grpSpPr>
          <a:xfrm>
            <a:off x="4740305" y="602573"/>
            <a:ext cx="4381501" cy="776454"/>
            <a:chOff x="0" y="0"/>
            <a:chExt cx="4381500" cy="776453"/>
          </a:xfrm>
        </p:grpSpPr>
        <p:sp>
          <p:nvSpPr>
            <p:cNvPr id="214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5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6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7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18" name="Growth"/>
            <p:cNvSpPr txBox="1"/>
            <p:nvPr/>
          </p:nvSpPr>
          <p:spPr>
            <a:xfrm>
              <a:off x="1777081" y="27627"/>
              <a:ext cx="82733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Growth</a:t>
              </a:r>
            </a:p>
          </p:txBody>
        </p:sp>
        <p:sp>
          <p:nvSpPr>
            <p:cNvPr id="219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220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221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sp>
        <p:nvSpPr>
          <p:cNvPr id="223" name="Line"/>
          <p:cNvSpPr/>
          <p:nvPr/>
        </p:nvSpPr>
        <p:spPr>
          <a:xfrm flipV="1">
            <a:off x="3138079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4" name="Line"/>
          <p:cNvSpPr/>
          <p:nvPr/>
        </p:nvSpPr>
        <p:spPr>
          <a:xfrm flipV="1">
            <a:off x="6203148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5" name="Line"/>
          <p:cNvSpPr/>
          <p:nvPr/>
        </p:nvSpPr>
        <p:spPr>
          <a:xfrm flipV="1">
            <a:off x="7658961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6" name="Line"/>
          <p:cNvSpPr/>
          <p:nvPr/>
        </p:nvSpPr>
        <p:spPr>
          <a:xfrm flipV="1">
            <a:off x="4673600" y="1530653"/>
            <a:ext cx="0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27" name="Thought…"/>
          <p:cNvSpPr txBox="1"/>
          <p:nvPr/>
        </p:nvSpPr>
        <p:spPr>
          <a:xfrm>
            <a:off x="251762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28" name="Thought…"/>
          <p:cNvSpPr txBox="1"/>
          <p:nvPr/>
        </p:nvSpPr>
        <p:spPr>
          <a:xfrm>
            <a:off x="251762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29" name="Thought…"/>
          <p:cNvSpPr txBox="1"/>
          <p:nvPr/>
        </p:nvSpPr>
        <p:spPr>
          <a:xfrm>
            <a:off x="251762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0" name="Thought…"/>
          <p:cNvSpPr txBox="1"/>
          <p:nvPr/>
        </p:nvSpPr>
        <p:spPr>
          <a:xfrm>
            <a:off x="251762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1" name="Thought…"/>
          <p:cNvSpPr txBox="1"/>
          <p:nvPr/>
        </p:nvSpPr>
        <p:spPr>
          <a:xfrm>
            <a:off x="251762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2" name="Thought…"/>
          <p:cNvSpPr txBox="1"/>
          <p:nvPr/>
        </p:nvSpPr>
        <p:spPr>
          <a:xfrm>
            <a:off x="4808076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3" name="Thought…"/>
          <p:cNvSpPr txBox="1"/>
          <p:nvPr/>
        </p:nvSpPr>
        <p:spPr>
          <a:xfrm>
            <a:off x="4808076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4" name="Thought…"/>
          <p:cNvSpPr txBox="1"/>
          <p:nvPr/>
        </p:nvSpPr>
        <p:spPr>
          <a:xfrm>
            <a:off x="4808076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5" name="Thought…"/>
          <p:cNvSpPr txBox="1"/>
          <p:nvPr/>
        </p:nvSpPr>
        <p:spPr>
          <a:xfrm>
            <a:off x="4808076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6" name="Thought…"/>
          <p:cNvSpPr txBox="1"/>
          <p:nvPr/>
        </p:nvSpPr>
        <p:spPr>
          <a:xfrm>
            <a:off x="4808076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237" name="Emotion…"/>
          <p:cNvSpPr txBox="1"/>
          <p:nvPr/>
        </p:nvSpPr>
        <p:spPr>
          <a:xfrm>
            <a:off x="1785846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38" name="Emotion…"/>
          <p:cNvSpPr txBox="1"/>
          <p:nvPr/>
        </p:nvSpPr>
        <p:spPr>
          <a:xfrm>
            <a:off x="1785846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39" name="Emotion…"/>
          <p:cNvSpPr txBox="1"/>
          <p:nvPr/>
        </p:nvSpPr>
        <p:spPr>
          <a:xfrm>
            <a:off x="1785846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0" name="Emotion…"/>
          <p:cNvSpPr txBox="1"/>
          <p:nvPr/>
        </p:nvSpPr>
        <p:spPr>
          <a:xfrm>
            <a:off x="1785846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1" name="Emotion…"/>
          <p:cNvSpPr txBox="1"/>
          <p:nvPr/>
        </p:nvSpPr>
        <p:spPr>
          <a:xfrm>
            <a:off x="1785846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2" name="Emotion…"/>
          <p:cNvSpPr txBox="1"/>
          <p:nvPr/>
        </p:nvSpPr>
        <p:spPr>
          <a:xfrm>
            <a:off x="6337625" y="1789606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3" name="Emotion…"/>
          <p:cNvSpPr txBox="1"/>
          <p:nvPr/>
        </p:nvSpPr>
        <p:spPr>
          <a:xfrm>
            <a:off x="6337625" y="2538604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4" name="Emotion…"/>
          <p:cNvSpPr txBox="1"/>
          <p:nvPr/>
        </p:nvSpPr>
        <p:spPr>
          <a:xfrm>
            <a:off x="6337625" y="3287601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5" name="Emotion…"/>
          <p:cNvSpPr txBox="1"/>
          <p:nvPr/>
        </p:nvSpPr>
        <p:spPr>
          <a:xfrm>
            <a:off x="6337625" y="4036599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6" name="Emotion…"/>
          <p:cNvSpPr txBox="1"/>
          <p:nvPr/>
        </p:nvSpPr>
        <p:spPr>
          <a:xfrm>
            <a:off x="6337625" y="4785597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247" name="Actions…"/>
          <p:cNvSpPr txBox="1"/>
          <p:nvPr/>
        </p:nvSpPr>
        <p:spPr>
          <a:xfrm>
            <a:off x="3275541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48" name="Actions…"/>
          <p:cNvSpPr txBox="1"/>
          <p:nvPr/>
        </p:nvSpPr>
        <p:spPr>
          <a:xfrm>
            <a:off x="3275541" y="2538603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49" name="Actions…"/>
          <p:cNvSpPr txBox="1"/>
          <p:nvPr/>
        </p:nvSpPr>
        <p:spPr>
          <a:xfrm>
            <a:off x="3275541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0" name="Actions…"/>
          <p:cNvSpPr txBox="1"/>
          <p:nvPr/>
        </p:nvSpPr>
        <p:spPr>
          <a:xfrm>
            <a:off x="3275541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1" name="Actions…"/>
          <p:cNvSpPr txBox="1"/>
          <p:nvPr/>
        </p:nvSpPr>
        <p:spPr>
          <a:xfrm>
            <a:off x="3275541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2" name="Actions…"/>
          <p:cNvSpPr txBox="1"/>
          <p:nvPr/>
        </p:nvSpPr>
        <p:spPr>
          <a:xfrm>
            <a:off x="7830305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3" name="Actions…"/>
          <p:cNvSpPr txBox="1"/>
          <p:nvPr/>
        </p:nvSpPr>
        <p:spPr>
          <a:xfrm>
            <a:off x="7830305" y="2538603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4" name="Actions…"/>
          <p:cNvSpPr txBox="1"/>
          <p:nvPr/>
        </p:nvSpPr>
        <p:spPr>
          <a:xfrm>
            <a:off x="7830305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5" name="Actions…"/>
          <p:cNvSpPr txBox="1"/>
          <p:nvPr/>
        </p:nvSpPr>
        <p:spPr>
          <a:xfrm>
            <a:off x="7830305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6" name="Actions…"/>
          <p:cNvSpPr txBox="1"/>
          <p:nvPr/>
        </p:nvSpPr>
        <p:spPr>
          <a:xfrm>
            <a:off x="7830305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257" name="Line"/>
          <p:cNvSpPr/>
          <p:nvPr/>
        </p:nvSpPr>
        <p:spPr>
          <a:xfrm>
            <a:off x="249298" y="504957"/>
            <a:ext cx="8848604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58" name="Situation:"/>
          <p:cNvSpPr txBox="1"/>
          <p:nvPr/>
        </p:nvSpPr>
        <p:spPr>
          <a:xfrm>
            <a:off x="196005" y="132304"/>
            <a:ext cx="1479886" cy="375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algn="l">
              <a:defRPr b="0" spc="110" sz="2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Situation</a:t>
            </a:r>
            <a: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80" t="1989" r="6911" b="3820"/>
          <a:stretch>
            <a:fillRect/>
          </a:stretch>
        </p:blipFill>
        <p:spPr>
          <a:xfrm>
            <a:off x="4557165" y="6514636"/>
            <a:ext cx="232870" cy="23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3" h="21558" fill="norm" stroke="1" extrusionOk="0">
                <a:moveTo>
                  <a:pt x="11119" y="32"/>
                </a:moveTo>
                <a:cubicBezTo>
                  <a:pt x="10572" y="-24"/>
                  <a:pt x="9502" y="-3"/>
                  <a:pt x="8993" y="68"/>
                </a:cubicBezTo>
                <a:cubicBezTo>
                  <a:pt x="7629" y="259"/>
                  <a:pt x="6374" y="699"/>
                  <a:pt x="5263" y="1356"/>
                </a:cubicBezTo>
                <a:cubicBezTo>
                  <a:pt x="2552" y="2959"/>
                  <a:pt x="682" y="5681"/>
                  <a:pt x="139" y="8894"/>
                </a:cubicBezTo>
                <a:cubicBezTo>
                  <a:pt x="-64" y="10097"/>
                  <a:pt x="-39" y="11502"/>
                  <a:pt x="174" y="12719"/>
                </a:cubicBezTo>
                <a:cubicBezTo>
                  <a:pt x="819" y="16405"/>
                  <a:pt x="3210" y="19451"/>
                  <a:pt x="6518" y="20809"/>
                </a:cubicBezTo>
                <a:cubicBezTo>
                  <a:pt x="7336" y="21145"/>
                  <a:pt x="8235" y="21379"/>
                  <a:pt x="9063" y="21471"/>
                </a:cubicBezTo>
                <a:cubicBezTo>
                  <a:pt x="9225" y="21489"/>
                  <a:pt x="9400" y="21539"/>
                  <a:pt x="9446" y="21545"/>
                </a:cubicBezTo>
                <a:cubicBezTo>
                  <a:pt x="9708" y="21576"/>
                  <a:pt x="10860" y="21548"/>
                  <a:pt x="11224" y="21508"/>
                </a:cubicBezTo>
                <a:cubicBezTo>
                  <a:pt x="13188" y="21290"/>
                  <a:pt x="14995" y="20520"/>
                  <a:pt x="16522" y="19265"/>
                </a:cubicBezTo>
                <a:cubicBezTo>
                  <a:pt x="20323" y="16141"/>
                  <a:pt x="21536" y="10598"/>
                  <a:pt x="19415" y="6026"/>
                </a:cubicBezTo>
                <a:cubicBezTo>
                  <a:pt x="18903" y="4922"/>
                  <a:pt x="18367" y="4130"/>
                  <a:pt x="17568" y="3268"/>
                </a:cubicBezTo>
                <a:cubicBezTo>
                  <a:pt x="16745" y="2379"/>
                  <a:pt x="15932" y="1743"/>
                  <a:pt x="14954" y="1208"/>
                </a:cubicBezTo>
                <a:cubicBezTo>
                  <a:pt x="13731" y="541"/>
                  <a:pt x="12516" y="174"/>
                  <a:pt x="11119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61" name="www.corporatecoach.training"/>
          <p:cNvSpPr txBox="1"/>
          <p:nvPr/>
        </p:nvSpPr>
        <p:spPr>
          <a:xfrm>
            <a:off x="4043302" y="6878224"/>
            <a:ext cx="1260596" cy="181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62" name="Corporate Sponsored Coaching"/>
          <p:cNvSpPr txBox="1"/>
          <p:nvPr/>
        </p:nvSpPr>
        <p:spPr>
          <a:xfrm>
            <a:off x="3991117" y="6748278"/>
            <a:ext cx="1364966" cy="1817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63" name="Line"/>
          <p:cNvSpPr/>
          <p:nvPr/>
        </p:nvSpPr>
        <p:spPr>
          <a:xfrm>
            <a:off x="-3386316" y="7657586"/>
            <a:ext cx="9813563" cy="1"/>
          </a:xfrm>
          <a:prstGeom prst="line">
            <a:avLst/>
          </a:prstGeom>
          <a:ln w="114300" cap="rnd">
            <a:solidFill>
              <a:srgbClr val="3E4361"/>
            </a:solidFill>
            <a:custDash>
              <a:ds d="100000" sp="200000"/>
            </a:custDash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64" name="Line"/>
          <p:cNvSpPr/>
          <p:nvPr/>
        </p:nvSpPr>
        <p:spPr>
          <a:xfrm flipV="1">
            <a:off x="1688238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273" name="Group"/>
          <p:cNvGrpSpPr/>
          <p:nvPr/>
        </p:nvGrpSpPr>
        <p:grpSpPr>
          <a:xfrm>
            <a:off x="225394" y="602573"/>
            <a:ext cx="4381501" cy="776454"/>
            <a:chOff x="0" y="0"/>
            <a:chExt cx="4381500" cy="776453"/>
          </a:xfrm>
        </p:grpSpPr>
        <p:sp>
          <p:nvSpPr>
            <p:cNvPr id="265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6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7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8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69" name="Current"/>
            <p:cNvSpPr txBox="1"/>
            <p:nvPr/>
          </p:nvSpPr>
          <p:spPr>
            <a:xfrm>
              <a:off x="1761656" y="27627"/>
              <a:ext cx="85818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Current</a:t>
              </a:r>
            </a:p>
          </p:txBody>
        </p:sp>
        <p:sp>
          <p:nvSpPr>
            <p:cNvPr id="270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271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272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grpSp>
        <p:nvGrpSpPr>
          <p:cNvPr id="282" name="Group"/>
          <p:cNvGrpSpPr/>
          <p:nvPr/>
        </p:nvGrpSpPr>
        <p:grpSpPr>
          <a:xfrm>
            <a:off x="4740305" y="602573"/>
            <a:ext cx="4381501" cy="776454"/>
            <a:chOff x="0" y="0"/>
            <a:chExt cx="4381500" cy="776453"/>
          </a:xfrm>
        </p:grpSpPr>
        <p:sp>
          <p:nvSpPr>
            <p:cNvPr id="274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5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6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7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78" name="Alternative"/>
            <p:cNvSpPr txBox="1"/>
            <p:nvPr/>
          </p:nvSpPr>
          <p:spPr>
            <a:xfrm>
              <a:off x="1587196" y="27627"/>
              <a:ext cx="120710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Alternative</a:t>
              </a:r>
            </a:p>
          </p:txBody>
        </p:sp>
        <p:sp>
          <p:nvSpPr>
            <p:cNvPr id="279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280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281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sp>
        <p:nvSpPr>
          <p:cNvPr id="283" name="Line"/>
          <p:cNvSpPr/>
          <p:nvPr/>
        </p:nvSpPr>
        <p:spPr>
          <a:xfrm flipV="1">
            <a:off x="3138079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4" name="Line"/>
          <p:cNvSpPr/>
          <p:nvPr/>
        </p:nvSpPr>
        <p:spPr>
          <a:xfrm flipV="1">
            <a:off x="6203148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5" name="Line"/>
          <p:cNvSpPr/>
          <p:nvPr/>
        </p:nvSpPr>
        <p:spPr>
          <a:xfrm flipV="1">
            <a:off x="7658961" y="1530653"/>
            <a:ext cx="1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6" name="Line"/>
          <p:cNvSpPr/>
          <p:nvPr/>
        </p:nvSpPr>
        <p:spPr>
          <a:xfrm flipV="1">
            <a:off x="4673600" y="1530653"/>
            <a:ext cx="0" cy="4771780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7" name="Line"/>
          <p:cNvSpPr/>
          <p:nvPr/>
        </p:nvSpPr>
        <p:spPr>
          <a:xfrm>
            <a:off x="249298" y="504957"/>
            <a:ext cx="8848604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88" name="Situation:"/>
          <p:cNvSpPr txBox="1"/>
          <p:nvPr/>
        </p:nvSpPr>
        <p:spPr>
          <a:xfrm>
            <a:off x="196005" y="132304"/>
            <a:ext cx="1571483" cy="375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algn="l">
              <a:defRPr b="0" spc="110" sz="2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Situation</a:t>
            </a:r>
            <a:r>
              <a:t>: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80" t="1989" r="6911" b="3820"/>
          <a:stretch>
            <a:fillRect/>
          </a:stretch>
        </p:blipFill>
        <p:spPr>
          <a:xfrm>
            <a:off x="4557165" y="6514636"/>
            <a:ext cx="232870" cy="23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3" h="21558" fill="norm" stroke="1" extrusionOk="0">
                <a:moveTo>
                  <a:pt x="11119" y="32"/>
                </a:moveTo>
                <a:cubicBezTo>
                  <a:pt x="10572" y="-24"/>
                  <a:pt x="9502" y="-3"/>
                  <a:pt x="8993" y="68"/>
                </a:cubicBezTo>
                <a:cubicBezTo>
                  <a:pt x="7629" y="259"/>
                  <a:pt x="6374" y="699"/>
                  <a:pt x="5263" y="1356"/>
                </a:cubicBezTo>
                <a:cubicBezTo>
                  <a:pt x="2552" y="2959"/>
                  <a:pt x="682" y="5681"/>
                  <a:pt x="139" y="8894"/>
                </a:cubicBezTo>
                <a:cubicBezTo>
                  <a:pt x="-64" y="10097"/>
                  <a:pt x="-39" y="11502"/>
                  <a:pt x="174" y="12719"/>
                </a:cubicBezTo>
                <a:cubicBezTo>
                  <a:pt x="819" y="16405"/>
                  <a:pt x="3210" y="19451"/>
                  <a:pt x="6518" y="20809"/>
                </a:cubicBezTo>
                <a:cubicBezTo>
                  <a:pt x="7336" y="21145"/>
                  <a:pt x="8235" y="21379"/>
                  <a:pt x="9063" y="21471"/>
                </a:cubicBezTo>
                <a:cubicBezTo>
                  <a:pt x="9225" y="21489"/>
                  <a:pt x="9400" y="21539"/>
                  <a:pt x="9446" y="21545"/>
                </a:cubicBezTo>
                <a:cubicBezTo>
                  <a:pt x="9708" y="21576"/>
                  <a:pt x="10860" y="21548"/>
                  <a:pt x="11224" y="21508"/>
                </a:cubicBezTo>
                <a:cubicBezTo>
                  <a:pt x="13188" y="21290"/>
                  <a:pt x="14995" y="20520"/>
                  <a:pt x="16522" y="19265"/>
                </a:cubicBezTo>
                <a:cubicBezTo>
                  <a:pt x="20323" y="16141"/>
                  <a:pt x="21536" y="10598"/>
                  <a:pt x="19415" y="6026"/>
                </a:cubicBezTo>
                <a:cubicBezTo>
                  <a:pt x="18903" y="4922"/>
                  <a:pt x="18367" y="4130"/>
                  <a:pt x="17568" y="3268"/>
                </a:cubicBezTo>
                <a:cubicBezTo>
                  <a:pt x="16745" y="2379"/>
                  <a:pt x="15932" y="1743"/>
                  <a:pt x="14954" y="1208"/>
                </a:cubicBezTo>
                <a:cubicBezTo>
                  <a:pt x="13731" y="541"/>
                  <a:pt x="12516" y="174"/>
                  <a:pt x="11119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291" name="www.corporatecoach.training"/>
          <p:cNvSpPr txBox="1"/>
          <p:nvPr/>
        </p:nvSpPr>
        <p:spPr>
          <a:xfrm>
            <a:off x="4043302" y="6878224"/>
            <a:ext cx="1260596" cy="181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292" name="Corporate Sponsored Coaching"/>
          <p:cNvSpPr txBox="1"/>
          <p:nvPr/>
        </p:nvSpPr>
        <p:spPr>
          <a:xfrm>
            <a:off x="3991117" y="6748278"/>
            <a:ext cx="1364966" cy="1817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293" name="Line"/>
          <p:cNvSpPr/>
          <p:nvPr/>
        </p:nvSpPr>
        <p:spPr>
          <a:xfrm>
            <a:off x="-3386316" y="7657586"/>
            <a:ext cx="9813563" cy="1"/>
          </a:xfrm>
          <a:prstGeom prst="line">
            <a:avLst/>
          </a:prstGeom>
          <a:ln w="114300" cap="rnd">
            <a:solidFill>
              <a:srgbClr val="3E4361"/>
            </a:solidFill>
            <a:custDash>
              <a:ds d="100000" sp="200000"/>
            </a:custDash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294" name="Line"/>
          <p:cNvSpPr/>
          <p:nvPr/>
        </p:nvSpPr>
        <p:spPr>
          <a:xfrm flipV="1">
            <a:off x="1682266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grpSp>
        <p:nvGrpSpPr>
          <p:cNvPr id="303" name="Group"/>
          <p:cNvGrpSpPr/>
          <p:nvPr/>
        </p:nvGrpSpPr>
        <p:grpSpPr>
          <a:xfrm>
            <a:off x="225394" y="602573"/>
            <a:ext cx="4381501" cy="776454"/>
            <a:chOff x="0" y="0"/>
            <a:chExt cx="4381500" cy="776453"/>
          </a:xfrm>
        </p:grpSpPr>
        <p:sp>
          <p:nvSpPr>
            <p:cNvPr id="295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6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7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8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299" name="Current"/>
            <p:cNvSpPr txBox="1"/>
            <p:nvPr/>
          </p:nvSpPr>
          <p:spPr>
            <a:xfrm>
              <a:off x="1761656" y="27627"/>
              <a:ext cx="85818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Current</a:t>
              </a:r>
            </a:p>
          </p:txBody>
        </p:sp>
        <p:sp>
          <p:nvSpPr>
            <p:cNvPr id="300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301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302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grpSp>
        <p:nvGrpSpPr>
          <p:cNvPr id="312" name="Group"/>
          <p:cNvGrpSpPr/>
          <p:nvPr/>
        </p:nvGrpSpPr>
        <p:grpSpPr>
          <a:xfrm>
            <a:off x="4740305" y="602573"/>
            <a:ext cx="4381501" cy="776454"/>
            <a:chOff x="0" y="0"/>
            <a:chExt cx="4381500" cy="776453"/>
          </a:xfrm>
        </p:grpSpPr>
        <p:sp>
          <p:nvSpPr>
            <p:cNvPr id="304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5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6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7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08" name="Alternative"/>
            <p:cNvSpPr txBox="1"/>
            <p:nvPr/>
          </p:nvSpPr>
          <p:spPr>
            <a:xfrm>
              <a:off x="1587196" y="27627"/>
              <a:ext cx="120710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Alternative</a:t>
              </a:r>
            </a:p>
          </p:txBody>
        </p:sp>
        <p:sp>
          <p:nvSpPr>
            <p:cNvPr id="309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310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311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sp>
        <p:nvSpPr>
          <p:cNvPr id="313" name="Line"/>
          <p:cNvSpPr/>
          <p:nvPr/>
        </p:nvSpPr>
        <p:spPr>
          <a:xfrm flipV="1">
            <a:off x="3138079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4" name="Line"/>
          <p:cNvSpPr/>
          <p:nvPr/>
        </p:nvSpPr>
        <p:spPr>
          <a:xfrm flipV="1">
            <a:off x="6203148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5" name="Line"/>
          <p:cNvSpPr/>
          <p:nvPr/>
        </p:nvSpPr>
        <p:spPr>
          <a:xfrm flipV="1">
            <a:off x="7658961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6" name="Line"/>
          <p:cNvSpPr/>
          <p:nvPr/>
        </p:nvSpPr>
        <p:spPr>
          <a:xfrm flipV="1">
            <a:off x="4673600" y="1530653"/>
            <a:ext cx="0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17" name="I have never done this before"/>
          <p:cNvSpPr txBox="1"/>
          <p:nvPr/>
        </p:nvSpPr>
        <p:spPr>
          <a:xfrm>
            <a:off x="251762" y="1789606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have never done this before</a:t>
            </a:r>
          </a:p>
        </p:txBody>
      </p:sp>
      <p:sp>
        <p:nvSpPr>
          <p:cNvPr id="318" name="I’m not that kind of leader."/>
          <p:cNvSpPr txBox="1"/>
          <p:nvPr/>
        </p:nvSpPr>
        <p:spPr>
          <a:xfrm>
            <a:off x="251762" y="2538604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I’m not that kind of leader.</a:t>
            </a:r>
          </a:p>
        </p:txBody>
      </p:sp>
      <p:sp>
        <p:nvSpPr>
          <p:cNvPr id="319" name="They have so much of a head start on me"/>
          <p:cNvSpPr txBox="1"/>
          <p:nvPr/>
        </p:nvSpPr>
        <p:spPr>
          <a:xfrm>
            <a:off x="251762" y="3287601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They have so much of a head start on me</a:t>
            </a:r>
          </a:p>
        </p:txBody>
      </p:sp>
      <p:sp>
        <p:nvSpPr>
          <p:cNvPr id="320" name="This is a new way to stretch myself"/>
          <p:cNvSpPr txBox="1"/>
          <p:nvPr/>
        </p:nvSpPr>
        <p:spPr>
          <a:xfrm>
            <a:off x="4808076" y="1789606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is a new way to stretch myself</a:t>
            </a:r>
          </a:p>
        </p:txBody>
      </p:sp>
      <p:sp>
        <p:nvSpPr>
          <p:cNvPr id="321" name="This is the type of leader I want to become!"/>
          <p:cNvSpPr txBox="1"/>
          <p:nvPr/>
        </p:nvSpPr>
        <p:spPr>
          <a:xfrm>
            <a:off x="4808076" y="2538604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This is the type of leader I want to become!</a:t>
            </a:r>
          </a:p>
        </p:txBody>
      </p:sp>
      <p:sp>
        <p:nvSpPr>
          <p:cNvPr id="322" name="I could learn from others who have more experience"/>
          <p:cNvSpPr txBox="1"/>
          <p:nvPr/>
        </p:nvSpPr>
        <p:spPr>
          <a:xfrm>
            <a:off x="4808076" y="3287601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I could learn from others who have more experience</a:t>
            </a:r>
          </a:p>
        </p:txBody>
      </p:sp>
      <p:sp>
        <p:nvSpPr>
          <p:cNvPr id="323" name="Fear"/>
          <p:cNvSpPr txBox="1"/>
          <p:nvPr/>
        </p:nvSpPr>
        <p:spPr>
          <a:xfrm>
            <a:off x="1785846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Fear</a:t>
            </a:r>
          </a:p>
        </p:txBody>
      </p:sp>
      <p:sp>
        <p:nvSpPr>
          <p:cNvPr id="324" name="Helpless"/>
          <p:cNvSpPr txBox="1"/>
          <p:nvPr/>
        </p:nvSpPr>
        <p:spPr>
          <a:xfrm>
            <a:off x="1785846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Helpless</a:t>
            </a:r>
          </a:p>
        </p:txBody>
      </p:sp>
      <p:sp>
        <p:nvSpPr>
          <p:cNvPr id="325" name="Hopelessness"/>
          <p:cNvSpPr txBox="1"/>
          <p:nvPr/>
        </p:nvSpPr>
        <p:spPr>
          <a:xfrm>
            <a:off x="1785846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Hopelessness</a:t>
            </a:r>
          </a:p>
        </p:txBody>
      </p:sp>
      <p:sp>
        <p:nvSpPr>
          <p:cNvPr id="326" name="Curious?"/>
          <p:cNvSpPr txBox="1"/>
          <p:nvPr/>
        </p:nvSpPr>
        <p:spPr>
          <a:xfrm>
            <a:off x="6337625" y="1789606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Curious?</a:t>
            </a:r>
          </a:p>
        </p:txBody>
      </p:sp>
      <p:sp>
        <p:nvSpPr>
          <p:cNvPr id="327" name="Determination"/>
          <p:cNvSpPr txBox="1"/>
          <p:nvPr/>
        </p:nvSpPr>
        <p:spPr>
          <a:xfrm>
            <a:off x="6337625" y="2538604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Determination</a:t>
            </a:r>
          </a:p>
        </p:txBody>
      </p:sp>
      <p:sp>
        <p:nvSpPr>
          <p:cNvPr id="328" name="Embarrassed…"/>
          <p:cNvSpPr txBox="1"/>
          <p:nvPr/>
        </p:nvSpPr>
        <p:spPr>
          <a:xfrm>
            <a:off x="6337625" y="3287601"/>
            <a:ext cx="1260596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/>
          <a:p>
            <a:pPr algn="l">
              <a:defRPr b="0" sz="1200">
                <a:latin typeface="Arial"/>
                <a:ea typeface="Arial"/>
                <a:cs typeface="Arial"/>
                <a:sym typeface="Arial"/>
              </a:defRPr>
            </a:pPr>
            <a:r>
              <a:t>Embarrassed</a:t>
            </a:r>
          </a:p>
          <a:p>
            <a:pPr algn="l">
              <a:defRPr b="0" sz="1200">
                <a:latin typeface="Arial"/>
                <a:ea typeface="Arial"/>
                <a:cs typeface="Arial"/>
                <a:sym typeface="Arial"/>
              </a:defRPr>
            </a:pPr>
            <a:r>
              <a:t>…but hopeful</a:t>
            </a:r>
          </a:p>
        </p:txBody>
      </p:sp>
      <p:sp>
        <p:nvSpPr>
          <p:cNvPr id="329" name="Not try"/>
          <p:cNvSpPr txBox="1"/>
          <p:nvPr/>
        </p:nvSpPr>
        <p:spPr>
          <a:xfrm>
            <a:off x="3275541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Not try</a:t>
            </a:r>
          </a:p>
        </p:txBody>
      </p:sp>
      <p:sp>
        <p:nvSpPr>
          <p:cNvPr id="330" name="Think about a different career track"/>
          <p:cNvSpPr txBox="1"/>
          <p:nvPr/>
        </p:nvSpPr>
        <p:spPr>
          <a:xfrm>
            <a:off x="3275541" y="2538603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Think about a different career track</a:t>
            </a:r>
          </a:p>
        </p:txBody>
      </p:sp>
      <p:sp>
        <p:nvSpPr>
          <p:cNvPr id="331" name="Ask my manager to have my peers take this on"/>
          <p:cNvSpPr txBox="1"/>
          <p:nvPr/>
        </p:nvSpPr>
        <p:spPr>
          <a:xfrm>
            <a:off x="3275541" y="3287601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Ask my manager to have my peers take this on</a:t>
            </a:r>
          </a:p>
        </p:txBody>
      </p:sp>
      <p:sp>
        <p:nvSpPr>
          <p:cNvPr id="332" name="Just see if I can do it"/>
          <p:cNvSpPr txBox="1"/>
          <p:nvPr/>
        </p:nvSpPr>
        <p:spPr>
          <a:xfrm>
            <a:off x="7830305" y="1789606"/>
            <a:ext cx="1260597" cy="4053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Just see if I can do it</a:t>
            </a:r>
          </a:p>
        </p:txBody>
      </p:sp>
      <p:sp>
        <p:nvSpPr>
          <p:cNvPr id="333" name="Do the work outside of my comfort zone"/>
          <p:cNvSpPr txBox="1"/>
          <p:nvPr/>
        </p:nvSpPr>
        <p:spPr>
          <a:xfrm>
            <a:off x="7830305" y="2538603"/>
            <a:ext cx="1260597" cy="5831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Do the work outside of my comfort zone</a:t>
            </a:r>
          </a:p>
        </p:txBody>
      </p:sp>
      <p:sp>
        <p:nvSpPr>
          <p:cNvPr id="334" name="Work with my peers to learn from their experience"/>
          <p:cNvSpPr txBox="1"/>
          <p:nvPr/>
        </p:nvSpPr>
        <p:spPr>
          <a:xfrm>
            <a:off x="7830305" y="3287601"/>
            <a:ext cx="1260597" cy="7609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Work with my peers to learn from their experience</a:t>
            </a:r>
          </a:p>
        </p:txBody>
      </p:sp>
      <p:sp>
        <p:nvSpPr>
          <p:cNvPr id="335" name="Situation: Taking on this interim leadership role"/>
          <p:cNvSpPr txBox="1"/>
          <p:nvPr/>
        </p:nvSpPr>
        <p:spPr>
          <a:xfrm>
            <a:off x="196005" y="132304"/>
            <a:ext cx="6632088" cy="375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algn="l">
              <a:defRPr b="0" spc="110" sz="2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Situation</a:t>
            </a:r>
            <a:r>
              <a:t>: Taking on this interim leadership role</a:t>
            </a:r>
          </a:p>
        </p:txBody>
      </p:sp>
      <p:sp>
        <p:nvSpPr>
          <p:cNvPr id="336" name="Line"/>
          <p:cNvSpPr/>
          <p:nvPr/>
        </p:nvSpPr>
        <p:spPr>
          <a:xfrm>
            <a:off x="249298" y="504957"/>
            <a:ext cx="8848604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Screen Shot 2019-12-10 at 10.45.46 AM.png" descr="Screen Shot 2019-12-10 at 10.45.46 AM.png"/>
          <p:cNvPicPr>
            <a:picLocks noChangeAspect="1"/>
          </p:cNvPicPr>
          <p:nvPr/>
        </p:nvPicPr>
        <p:blipFill>
          <a:blip r:embed="rId2">
            <a:extLst/>
          </a:blip>
          <a:srcRect l="3880" t="1989" r="6911" b="3820"/>
          <a:stretch>
            <a:fillRect/>
          </a:stretch>
        </p:blipFill>
        <p:spPr>
          <a:xfrm>
            <a:off x="4557165" y="6514636"/>
            <a:ext cx="232870" cy="23265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53" h="21558" fill="norm" stroke="1" extrusionOk="0">
                <a:moveTo>
                  <a:pt x="11119" y="32"/>
                </a:moveTo>
                <a:cubicBezTo>
                  <a:pt x="10572" y="-24"/>
                  <a:pt x="9502" y="-3"/>
                  <a:pt x="8993" y="68"/>
                </a:cubicBezTo>
                <a:cubicBezTo>
                  <a:pt x="7629" y="259"/>
                  <a:pt x="6374" y="699"/>
                  <a:pt x="5263" y="1356"/>
                </a:cubicBezTo>
                <a:cubicBezTo>
                  <a:pt x="2552" y="2959"/>
                  <a:pt x="682" y="5681"/>
                  <a:pt x="139" y="8894"/>
                </a:cubicBezTo>
                <a:cubicBezTo>
                  <a:pt x="-64" y="10097"/>
                  <a:pt x="-39" y="11502"/>
                  <a:pt x="174" y="12719"/>
                </a:cubicBezTo>
                <a:cubicBezTo>
                  <a:pt x="819" y="16405"/>
                  <a:pt x="3210" y="19451"/>
                  <a:pt x="6518" y="20809"/>
                </a:cubicBezTo>
                <a:cubicBezTo>
                  <a:pt x="7336" y="21145"/>
                  <a:pt x="8235" y="21379"/>
                  <a:pt x="9063" y="21471"/>
                </a:cubicBezTo>
                <a:cubicBezTo>
                  <a:pt x="9225" y="21489"/>
                  <a:pt x="9400" y="21539"/>
                  <a:pt x="9446" y="21545"/>
                </a:cubicBezTo>
                <a:cubicBezTo>
                  <a:pt x="9708" y="21576"/>
                  <a:pt x="10860" y="21548"/>
                  <a:pt x="11224" y="21508"/>
                </a:cubicBezTo>
                <a:cubicBezTo>
                  <a:pt x="13188" y="21290"/>
                  <a:pt x="14995" y="20520"/>
                  <a:pt x="16522" y="19265"/>
                </a:cubicBezTo>
                <a:cubicBezTo>
                  <a:pt x="20323" y="16141"/>
                  <a:pt x="21536" y="10598"/>
                  <a:pt x="19415" y="6026"/>
                </a:cubicBezTo>
                <a:cubicBezTo>
                  <a:pt x="18903" y="4922"/>
                  <a:pt x="18367" y="4130"/>
                  <a:pt x="17568" y="3268"/>
                </a:cubicBezTo>
                <a:cubicBezTo>
                  <a:pt x="16745" y="2379"/>
                  <a:pt x="15932" y="1743"/>
                  <a:pt x="14954" y="1208"/>
                </a:cubicBezTo>
                <a:cubicBezTo>
                  <a:pt x="13731" y="541"/>
                  <a:pt x="12516" y="174"/>
                  <a:pt x="11119" y="32"/>
                </a:cubicBezTo>
                <a:close/>
              </a:path>
            </a:pathLst>
          </a:custGeom>
          <a:ln w="3175">
            <a:miter lim="400000"/>
          </a:ln>
        </p:spPr>
      </p:pic>
      <p:sp>
        <p:nvSpPr>
          <p:cNvPr id="339" name="www.corporatecoach.training"/>
          <p:cNvSpPr txBox="1"/>
          <p:nvPr/>
        </p:nvSpPr>
        <p:spPr>
          <a:xfrm>
            <a:off x="4043302" y="6878224"/>
            <a:ext cx="1260596" cy="18177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"/>
                <a:ea typeface="Avenir Next"/>
                <a:cs typeface="Avenir Next"/>
                <a:sym typeface="Avenir Next"/>
              </a:defRPr>
            </a:lvl1pPr>
          </a:lstStyle>
          <a:p>
            <a:pPr/>
            <a:r>
              <a:t>www.corporatecoach.training</a:t>
            </a:r>
          </a:p>
        </p:txBody>
      </p:sp>
      <p:sp>
        <p:nvSpPr>
          <p:cNvPr id="340" name="Corporate Sponsored Coaching"/>
          <p:cNvSpPr txBox="1"/>
          <p:nvPr/>
        </p:nvSpPr>
        <p:spPr>
          <a:xfrm>
            <a:off x="3991117" y="6748278"/>
            <a:ext cx="1364966" cy="18176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z="70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Corporate Sponsored Coaching</a:t>
            </a:r>
          </a:p>
        </p:txBody>
      </p:sp>
      <p:sp>
        <p:nvSpPr>
          <p:cNvPr id="341" name="Line"/>
          <p:cNvSpPr/>
          <p:nvPr/>
        </p:nvSpPr>
        <p:spPr>
          <a:xfrm>
            <a:off x="-3386316" y="7657586"/>
            <a:ext cx="9813563" cy="1"/>
          </a:xfrm>
          <a:prstGeom prst="line">
            <a:avLst/>
          </a:prstGeom>
          <a:ln w="114300" cap="rnd">
            <a:solidFill>
              <a:srgbClr val="3E4361"/>
            </a:solidFill>
            <a:custDash>
              <a:ds d="100000" sp="200000"/>
            </a:custDash>
            <a:tailEnd type="triangle"/>
          </a:ln>
        </p:spPr>
        <p:txBody>
          <a:bodyPr lIns="71437" tIns="71437" rIns="71437" bIns="71437" anchor="ctr"/>
          <a:lstStyle/>
          <a:p>
            <a:pPr defTabSz="821531">
              <a:defRPr b="0" sz="30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2" name="Line"/>
          <p:cNvSpPr/>
          <p:nvPr/>
        </p:nvSpPr>
        <p:spPr>
          <a:xfrm flipV="1">
            <a:off x="1682266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3" name="Rectangle"/>
          <p:cNvSpPr/>
          <p:nvPr/>
        </p:nvSpPr>
        <p:spPr>
          <a:xfrm>
            <a:off x="226383" y="602573"/>
            <a:ext cx="4380512" cy="77091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D6D6D6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4" name="Rectangle"/>
          <p:cNvSpPr/>
          <p:nvPr/>
        </p:nvSpPr>
        <p:spPr>
          <a:xfrm>
            <a:off x="225394" y="912362"/>
            <a:ext cx="1462336" cy="4666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5" name="Rectangle"/>
          <p:cNvSpPr/>
          <p:nvPr/>
        </p:nvSpPr>
        <p:spPr>
          <a:xfrm>
            <a:off x="1685471" y="912362"/>
            <a:ext cx="1462336" cy="4666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6" name="Rectangle"/>
          <p:cNvSpPr/>
          <p:nvPr/>
        </p:nvSpPr>
        <p:spPr>
          <a:xfrm>
            <a:off x="3142675" y="912362"/>
            <a:ext cx="1462336" cy="46666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47" name="Current"/>
          <p:cNvSpPr txBox="1"/>
          <p:nvPr/>
        </p:nvSpPr>
        <p:spPr>
          <a:xfrm>
            <a:off x="1987051" y="630201"/>
            <a:ext cx="858188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Current</a:t>
            </a:r>
          </a:p>
        </p:txBody>
      </p:sp>
      <p:sp>
        <p:nvSpPr>
          <p:cNvPr id="348" name="Thoughts"/>
          <p:cNvSpPr txBox="1"/>
          <p:nvPr/>
        </p:nvSpPr>
        <p:spPr>
          <a:xfrm>
            <a:off x="466701" y="1007334"/>
            <a:ext cx="979723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Thoughts</a:t>
            </a:r>
          </a:p>
        </p:txBody>
      </p:sp>
      <p:sp>
        <p:nvSpPr>
          <p:cNvPr id="349" name="Emotions"/>
          <p:cNvSpPr txBox="1"/>
          <p:nvPr/>
        </p:nvSpPr>
        <p:spPr>
          <a:xfrm>
            <a:off x="1926877" y="1007334"/>
            <a:ext cx="979524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Emotions</a:t>
            </a:r>
          </a:p>
        </p:txBody>
      </p:sp>
      <p:sp>
        <p:nvSpPr>
          <p:cNvPr id="350" name="Actions"/>
          <p:cNvSpPr txBox="1"/>
          <p:nvPr/>
        </p:nvSpPr>
        <p:spPr>
          <a:xfrm>
            <a:off x="3478484" y="1007334"/>
            <a:ext cx="790718" cy="27672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 anchor="ctr">
            <a:spAutoFit/>
          </a:bodyPr>
          <a:lstStyle>
            <a:lvl1pPr>
              <a:defRPr b="0" spc="64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</a:t>
            </a:r>
          </a:p>
        </p:txBody>
      </p:sp>
      <p:grpSp>
        <p:nvGrpSpPr>
          <p:cNvPr id="359" name="Group"/>
          <p:cNvGrpSpPr/>
          <p:nvPr/>
        </p:nvGrpSpPr>
        <p:grpSpPr>
          <a:xfrm>
            <a:off x="4740305" y="602573"/>
            <a:ext cx="4381501" cy="776454"/>
            <a:chOff x="0" y="0"/>
            <a:chExt cx="4381500" cy="776453"/>
          </a:xfrm>
        </p:grpSpPr>
        <p:sp>
          <p:nvSpPr>
            <p:cNvPr id="351" name="Rectangle"/>
            <p:cNvSpPr/>
            <p:nvPr/>
          </p:nvSpPr>
          <p:spPr>
            <a:xfrm>
              <a:off x="988" y="0"/>
              <a:ext cx="4380512" cy="770910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D6D6D6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2" name="Rectangle"/>
            <p:cNvSpPr/>
            <p:nvPr/>
          </p:nvSpPr>
          <p:spPr>
            <a:xfrm>
              <a:off x="0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3" name="Rectangle"/>
            <p:cNvSpPr/>
            <p:nvPr/>
          </p:nvSpPr>
          <p:spPr>
            <a:xfrm>
              <a:off x="1460076" y="309789"/>
              <a:ext cx="1462336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4" name="Rectangle"/>
            <p:cNvSpPr/>
            <p:nvPr/>
          </p:nvSpPr>
          <p:spPr>
            <a:xfrm>
              <a:off x="2917280" y="309789"/>
              <a:ext cx="1462337" cy="466665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7384" tIns="27384" rIns="27384" bIns="27384" numCol="1" anchor="ctr">
              <a:noAutofit/>
            </a:bodyPr>
            <a:lstStyle/>
            <a:p>
              <a:pPr>
                <a:defRPr b="0" sz="14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</a:p>
          </p:txBody>
        </p:sp>
        <p:sp>
          <p:nvSpPr>
            <p:cNvPr id="355" name="Alternative"/>
            <p:cNvSpPr txBox="1"/>
            <p:nvPr/>
          </p:nvSpPr>
          <p:spPr>
            <a:xfrm>
              <a:off x="1587196" y="27627"/>
              <a:ext cx="1207108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Alternative</a:t>
              </a:r>
            </a:p>
          </p:txBody>
        </p:sp>
        <p:sp>
          <p:nvSpPr>
            <p:cNvPr id="356" name="Thoughts"/>
            <p:cNvSpPr txBox="1"/>
            <p:nvPr/>
          </p:nvSpPr>
          <p:spPr>
            <a:xfrm>
              <a:off x="241306" y="404760"/>
              <a:ext cx="979723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Thoughts</a:t>
              </a:r>
            </a:p>
          </p:txBody>
        </p:sp>
        <p:sp>
          <p:nvSpPr>
            <p:cNvPr id="357" name="Emotions"/>
            <p:cNvSpPr txBox="1"/>
            <p:nvPr/>
          </p:nvSpPr>
          <p:spPr>
            <a:xfrm>
              <a:off x="1701482" y="404760"/>
              <a:ext cx="979524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Emotions</a:t>
              </a:r>
            </a:p>
          </p:txBody>
        </p:sp>
        <p:sp>
          <p:nvSpPr>
            <p:cNvPr id="358" name="Actions"/>
            <p:cNvSpPr txBox="1"/>
            <p:nvPr/>
          </p:nvSpPr>
          <p:spPr>
            <a:xfrm>
              <a:off x="3253089" y="404760"/>
              <a:ext cx="790719" cy="276722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27384" tIns="27384" rIns="27384" bIns="27384" numCol="1" anchor="ctr">
              <a:spAutoFit/>
            </a:bodyPr>
            <a:lstStyle>
              <a:lvl1pPr>
                <a:defRPr b="0" spc="64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/>
              <a:r>
                <a:t>Actions</a:t>
              </a:r>
            </a:p>
          </p:txBody>
        </p:sp>
      </p:grpSp>
      <p:sp>
        <p:nvSpPr>
          <p:cNvPr id="360" name="Line"/>
          <p:cNvSpPr/>
          <p:nvPr/>
        </p:nvSpPr>
        <p:spPr>
          <a:xfrm flipV="1">
            <a:off x="3138079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1" name="Line"/>
          <p:cNvSpPr/>
          <p:nvPr/>
        </p:nvSpPr>
        <p:spPr>
          <a:xfrm flipV="1">
            <a:off x="6203148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2" name="Line"/>
          <p:cNvSpPr/>
          <p:nvPr/>
        </p:nvSpPr>
        <p:spPr>
          <a:xfrm flipV="1">
            <a:off x="7658961" y="1530653"/>
            <a:ext cx="1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3" name="Line"/>
          <p:cNvSpPr/>
          <p:nvPr/>
        </p:nvSpPr>
        <p:spPr>
          <a:xfrm flipV="1">
            <a:off x="4673600" y="1530653"/>
            <a:ext cx="0" cy="4768547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64" name="Thought…"/>
          <p:cNvSpPr txBox="1"/>
          <p:nvPr/>
        </p:nvSpPr>
        <p:spPr>
          <a:xfrm>
            <a:off x="251762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65" name="Thought…"/>
          <p:cNvSpPr txBox="1"/>
          <p:nvPr/>
        </p:nvSpPr>
        <p:spPr>
          <a:xfrm>
            <a:off x="251762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66" name="Thought…"/>
          <p:cNvSpPr txBox="1"/>
          <p:nvPr/>
        </p:nvSpPr>
        <p:spPr>
          <a:xfrm>
            <a:off x="251762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67" name="Thought…"/>
          <p:cNvSpPr txBox="1"/>
          <p:nvPr/>
        </p:nvSpPr>
        <p:spPr>
          <a:xfrm>
            <a:off x="251762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68" name="Thought…"/>
          <p:cNvSpPr txBox="1"/>
          <p:nvPr/>
        </p:nvSpPr>
        <p:spPr>
          <a:xfrm>
            <a:off x="251762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69" name="Thought…"/>
          <p:cNvSpPr txBox="1"/>
          <p:nvPr/>
        </p:nvSpPr>
        <p:spPr>
          <a:xfrm>
            <a:off x="4808076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70" name="Thought…"/>
          <p:cNvSpPr txBox="1"/>
          <p:nvPr/>
        </p:nvSpPr>
        <p:spPr>
          <a:xfrm>
            <a:off x="4808076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71" name="Thought…"/>
          <p:cNvSpPr txBox="1"/>
          <p:nvPr/>
        </p:nvSpPr>
        <p:spPr>
          <a:xfrm>
            <a:off x="4808076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72" name="Thought…"/>
          <p:cNvSpPr txBox="1"/>
          <p:nvPr/>
        </p:nvSpPr>
        <p:spPr>
          <a:xfrm>
            <a:off x="4808076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73" name="Thought…"/>
          <p:cNvSpPr txBox="1"/>
          <p:nvPr/>
        </p:nvSpPr>
        <p:spPr>
          <a:xfrm>
            <a:off x="4808076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Thought…</a:t>
            </a:r>
          </a:p>
        </p:txBody>
      </p:sp>
      <p:sp>
        <p:nvSpPr>
          <p:cNvPr id="374" name="Emotion…"/>
          <p:cNvSpPr txBox="1"/>
          <p:nvPr/>
        </p:nvSpPr>
        <p:spPr>
          <a:xfrm>
            <a:off x="1785846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75" name="Emotion…"/>
          <p:cNvSpPr txBox="1"/>
          <p:nvPr/>
        </p:nvSpPr>
        <p:spPr>
          <a:xfrm>
            <a:off x="1785846" y="2538604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76" name="Emotion…"/>
          <p:cNvSpPr txBox="1"/>
          <p:nvPr/>
        </p:nvSpPr>
        <p:spPr>
          <a:xfrm>
            <a:off x="1785846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77" name="Emotion…"/>
          <p:cNvSpPr txBox="1"/>
          <p:nvPr/>
        </p:nvSpPr>
        <p:spPr>
          <a:xfrm>
            <a:off x="1785846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78" name="Emotion…"/>
          <p:cNvSpPr txBox="1"/>
          <p:nvPr/>
        </p:nvSpPr>
        <p:spPr>
          <a:xfrm>
            <a:off x="1785846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79" name="Emotion…"/>
          <p:cNvSpPr txBox="1"/>
          <p:nvPr/>
        </p:nvSpPr>
        <p:spPr>
          <a:xfrm>
            <a:off x="6337625" y="1789606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80" name="Emotion…"/>
          <p:cNvSpPr txBox="1"/>
          <p:nvPr/>
        </p:nvSpPr>
        <p:spPr>
          <a:xfrm>
            <a:off x="6337625" y="2538604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81" name="Emotion…"/>
          <p:cNvSpPr txBox="1"/>
          <p:nvPr/>
        </p:nvSpPr>
        <p:spPr>
          <a:xfrm>
            <a:off x="6337625" y="3287601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82" name="Emotion…"/>
          <p:cNvSpPr txBox="1"/>
          <p:nvPr/>
        </p:nvSpPr>
        <p:spPr>
          <a:xfrm>
            <a:off x="6337625" y="4036599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83" name="Emotion…"/>
          <p:cNvSpPr txBox="1"/>
          <p:nvPr/>
        </p:nvSpPr>
        <p:spPr>
          <a:xfrm>
            <a:off x="6337625" y="4785597"/>
            <a:ext cx="1260596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Emotion…</a:t>
            </a:r>
          </a:p>
        </p:txBody>
      </p:sp>
      <p:sp>
        <p:nvSpPr>
          <p:cNvPr id="384" name="Actions…"/>
          <p:cNvSpPr txBox="1"/>
          <p:nvPr/>
        </p:nvSpPr>
        <p:spPr>
          <a:xfrm>
            <a:off x="3275541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85" name="Actions…"/>
          <p:cNvSpPr txBox="1"/>
          <p:nvPr/>
        </p:nvSpPr>
        <p:spPr>
          <a:xfrm>
            <a:off x="3275541" y="2538603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86" name="Actions…"/>
          <p:cNvSpPr txBox="1"/>
          <p:nvPr/>
        </p:nvSpPr>
        <p:spPr>
          <a:xfrm>
            <a:off x="3275541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87" name="Actions…"/>
          <p:cNvSpPr txBox="1"/>
          <p:nvPr/>
        </p:nvSpPr>
        <p:spPr>
          <a:xfrm>
            <a:off x="3275541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88" name="Actions…"/>
          <p:cNvSpPr txBox="1"/>
          <p:nvPr/>
        </p:nvSpPr>
        <p:spPr>
          <a:xfrm>
            <a:off x="3275541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89" name="Actions…"/>
          <p:cNvSpPr txBox="1"/>
          <p:nvPr/>
        </p:nvSpPr>
        <p:spPr>
          <a:xfrm>
            <a:off x="7830305" y="1789606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90" name="Actions…"/>
          <p:cNvSpPr txBox="1"/>
          <p:nvPr/>
        </p:nvSpPr>
        <p:spPr>
          <a:xfrm>
            <a:off x="7830305" y="2538603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91" name="Actions…"/>
          <p:cNvSpPr txBox="1"/>
          <p:nvPr/>
        </p:nvSpPr>
        <p:spPr>
          <a:xfrm>
            <a:off x="7830305" y="3287601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92" name="Actions…"/>
          <p:cNvSpPr txBox="1"/>
          <p:nvPr/>
        </p:nvSpPr>
        <p:spPr>
          <a:xfrm>
            <a:off x="7830305" y="4036599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93" name="Actions…"/>
          <p:cNvSpPr txBox="1"/>
          <p:nvPr/>
        </p:nvSpPr>
        <p:spPr>
          <a:xfrm>
            <a:off x="7830305" y="4785597"/>
            <a:ext cx="1260597" cy="22758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7384" tIns="27384" rIns="27384" bIns="27384">
            <a:spAutoFit/>
          </a:bodyPr>
          <a:lstStyle>
            <a:lvl1pPr algn="l">
              <a:defRPr b="0"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Actions…</a:t>
            </a:r>
          </a:p>
        </p:txBody>
      </p:sp>
      <p:sp>
        <p:nvSpPr>
          <p:cNvPr id="394" name="Line"/>
          <p:cNvSpPr/>
          <p:nvPr/>
        </p:nvSpPr>
        <p:spPr>
          <a:xfrm>
            <a:off x="249298" y="504957"/>
            <a:ext cx="8848604" cy="1"/>
          </a:xfrm>
          <a:prstGeom prst="line">
            <a:avLst/>
          </a:prstGeom>
          <a:ln w="6350">
            <a:solidFill>
              <a:srgbClr val="000000"/>
            </a:solidFill>
            <a:miter lim="400000"/>
          </a:ln>
        </p:spPr>
        <p:txBody>
          <a:bodyPr lIns="27384" tIns="27384" rIns="27384" bIns="27384" anchor="ctr"/>
          <a:lstStyle/>
          <a:p>
            <a:pPr>
              <a:defRPr b="0" sz="14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395" name="Situation:"/>
          <p:cNvSpPr txBox="1"/>
          <p:nvPr/>
        </p:nvSpPr>
        <p:spPr>
          <a:xfrm>
            <a:off x="196005" y="132304"/>
            <a:ext cx="1479886" cy="375829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27384" tIns="27384" rIns="27384" bIns="27384">
            <a:spAutoFit/>
          </a:bodyPr>
          <a:lstStyle/>
          <a:p>
            <a:pPr algn="l">
              <a:defRPr b="0" spc="110" sz="2200">
                <a:latin typeface="Arial"/>
                <a:ea typeface="Arial"/>
                <a:cs typeface="Arial"/>
                <a:sym typeface="Arial"/>
              </a:defRPr>
            </a:pPr>
            <a:r>
              <a:rPr b="1"/>
              <a:t>Situation</a:t>
            </a:r>
            <a:r>
              <a:t>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175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27384" tIns="27384" rIns="27384" bIns="27384" numCol="1" spcCol="38100" rtlCol="0" anchor="ctr" upright="0">
        <a:spAutoFit/>
      </a:bodyPr>
      <a:lstStyle>
        <a:defPPr marL="0" marR="0" indent="0" algn="ctr" defTabSz="42673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