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9347200" cy="71247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853009" y="4363342"/>
            <a:ext cx="5641182" cy="27768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16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853009" y="3203261"/>
            <a:ext cx="5641182" cy="389565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1168400" y="933450"/>
            <a:ext cx="7010401" cy="52578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2044700" y="1296293"/>
            <a:ext cx="5257801" cy="31834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853009" y="4555033"/>
            <a:ext cx="5641182" cy="76676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853009" y="5328642"/>
            <a:ext cx="5641182" cy="60930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853009" y="2672357"/>
            <a:ext cx="5641182" cy="1779986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quarter" idx="13"/>
          </p:nvPr>
        </p:nvSpPr>
        <p:spPr>
          <a:xfrm>
            <a:off x="4789983" y="1275754"/>
            <a:ext cx="2875360" cy="44294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81857" y="1275754"/>
            <a:ext cx="2875360" cy="2149675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81857" y="3480196"/>
            <a:ext cx="2875360" cy="221813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1681857" y="1070371"/>
            <a:ext cx="5983486" cy="1163837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1681857" y="1070371"/>
            <a:ext cx="5983486" cy="1163837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half" idx="1"/>
          </p:nvPr>
        </p:nvSpPr>
        <p:spPr>
          <a:xfrm>
            <a:off x="1681857" y="2330053"/>
            <a:ext cx="5983486" cy="3388817"/>
          </a:xfrm>
          <a:prstGeom prst="rect">
            <a:avLst/>
          </a:prstGeom>
        </p:spPr>
        <p:txBody>
          <a:bodyPr anchor="ctr"/>
          <a:lstStyle>
            <a:lvl1pPr marL="305593" indent="-305593" algn="l">
              <a:spcBef>
                <a:spcPts val="3000"/>
              </a:spcBef>
              <a:buSzPct val="145000"/>
              <a:buChar char="•"/>
              <a:defRPr sz="2200"/>
            </a:lvl1pPr>
            <a:lvl2pPr marL="750093" indent="-305593" algn="l">
              <a:spcBef>
                <a:spcPts val="3000"/>
              </a:spcBef>
              <a:buSzPct val="145000"/>
              <a:buChar char="•"/>
              <a:defRPr sz="2200"/>
            </a:lvl2pPr>
            <a:lvl3pPr marL="1194593" indent="-305593" algn="l">
              <a:spcBef>
                <a:spcPts val="3000"/>
              </a:spcBef>
              <a:buSzPct val="145000"/>
              <a:buChar char="•"/>
              <a:defRPr sz="2200"/>
            </a:lvl3pPr>
            <a:lvl4pPr marL="1639093" indent="-305593" algn="l">
              <a:spcBef>
                <a:spcPts val="3000"/>
              </a:spcBef>
              <a:buSzPct val="145000"/>
              <a:buChar char="•"/>
              <a:defRPr sz="2200"/>
            </a:lvl4pPr>
            <a:lvl5pPr marL="2083593" indent="-305593" algn="l">
              <a:spcBef>
                <a:spcPts val="3000"/>
              </a:spcBef>
              <a:buSzPct val="145000"/>
              <a:buChar char="•"/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quarter" idx="13"/>
          </p:nvPr>
        </p:nvSpPr>
        <p:spPr>
          <a:xfrm>
            <a:off x="4789983" y="2330053"/>
            <a:ext cx="2875360" cy="33888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1681857" y="1070371"/>
            <a:ext cx="5983486" cy="1163837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1681857" y="2330053"/>
            <a:ext cx="2875360" cy="3388817"/>
          </a:xfrm>
          <a:prstGeom prst="rect">
            <a:avLst/>
          </a:prstGeom>
        </p:spPr>
        <p:txBody>
          <a:bodyPr anchor="ctr"/>
          <a:lstStyle>
            <a:lvl1pPr marL="220435" indent="-220435" algn="l">
              <a:spcBef>
                <a:spcPts val="2300"/>
              </a:spcBef>
              <a:buSzPct val="145000"/>
              <a:buChar char="•"/>
              <a:defRPr sz="1800"/>
            </a:lvl1pPr>
            <a:lvl2pPr marL="563335" indent="-220435" algn="l">
              <a:spcBef>
                <a:spcPts val="2300"/>
              </a:spcBef>
              <a:buSzPct val="145000"/>
              <a:buChar char="•"/>
              <a:defRPr sz="1800"/>
            </a:lvl2pPr>
            <a:lvl3pPr marL="906235" indent="-220435" algn="l">
              <a:spcBef>
                <a:spcPts val="2300"/>
              </a:spcBef>
              <a:buSzPct val="145000"/>
              <a:buChar char="•"/>
              <a:defRPr sz="1800"/>
            </a:lvl3pPr>
            <a:lvl4pPr marL="1249135" indent="-220435" algn="l">
              <a:spcBef>
                <a:spcPts val="2300"/>
              </a:spcBef>
              <a:buSzPct val="145000"/>
              <a:buChar char="•"/>
              <a:defRPr sz="1800"/>
            </a:lvl4pPr>
            <a:lvl5pPr marL="1592035" indent="-220435" algn="l">
              <a:spcBef>
                <a:spcPts val="2300"/>
              </a:spcBef>
              <a:buSzPct val="145000"/>
              <a:buChar char="•"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4560366" y="5944790"/>
            <a:ext cx="222817" cy="21987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1681857" y="1618059"/>
            <a:ext cx="5983486" cy="3888582"/>
          </a:xfrm>
          <a:prstGeom prst="rect">
            <a:avLst/>
          </a:prstGeom>
        </p:spPr>
        <p:txBody>
          <a:bodyPr anchor="ctr"/>
          <a:lstStyle>
            <a:lvl1pPr marL="305593" indent="-305593" algn="l">
              <a:spcBef>
                <a:spcPts val="3000"/>
              </a:spcBef>
              <a:buSzPct val="145000"/>
              <a:buChar char="•"/>
              <a:defRPr sz="2200"/>
            </a:lvl1pPr>
            <a:lvl2pPr marL="750093" indent="-305593" algn="l">
              <a:spcBef>
                <a:spcPts val="3000"/>
              </a:spcBef>
              <a:buSzPct val="145000"/>
              <a:buChar char="•"/>
              <a:defRPr sz="2200"/>
            </a:lvl2pPr>
            <a:lvl3pPr marL="1194593" indent="-305593" algn="l">
              <a:spcBef>
                <a:spcPts val="3000"/>
              </a:spcBef>
              <a:buSzPct val="145000"/>
              <a:buChar char="•"/>
              <a:defRPr sz="2200"/>
            </a:lvl3pPr>
            <a:lvl4pPr marL="1639093" indent="-305593" algn="l">
              <a:spcBef>
                <a:spcPts val="3000"/>
              </a:spcBef>
              <a:buSzPct val="145000"/>
              <a:buChar char="•"/>
              <a:defRPr sz="2200"/>
            </a:lvl4pPr>
            <a:lvl5pPr marL="2083593" indent="-305593" algn="l">
              <a:spcBef>
                <a:spcPts val="3000"/>
              </a:spcBef>
              <a:buSzPct val="145000"/>
              <a:buChar char="•"/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4789983" y="3678733"/>
            <a:ext cx="2875360" cy="20332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4789983" y="1412676"/>
            <a:ext cx="2875360" cy="20332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15"/>
          </p:nvPr>
        </p:nvSpPr>
        <p:spPr>
          <a:xfrm>
            <a:off x="1681857" y="1412676"/>
            <a:ext cx="2875360" cy="429934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53009" y="1816596"/>
            <a:ext cx="5641182" cy="17799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853009" y="3651349"/>
            <a:ext cx="5641182" cy="6093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ln w="3175">
            <a:miter lim="400000"/>
          </a:ln>
        </p:spPr>
        <p:txBody>
          <a:bodyPr wrap="none" lIns="27384" tIns="27384" rIns="27384" bIns="27384">
            <a:spAutoFit/>
          </a:bodyPr>
          <a:lstStyle>
            <a:lvl1pPr>
              <a:defRPr b="0" sz="11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267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228600" algn="ctr" defTabSz="4267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457200" algn="ctr" defTabSz="4267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685800" algn="ctr" defTabSz="4267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914400" algn="ctr" defTabSz="4267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1143000" algn="ctr" defTabSz="4267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1371600" algn="ctr" defTabSz="4267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1600200" algn="ctr" defTabSz="4267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1828800" algn="ctr" defTabSz="4267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879" t="1960" r="6963" b="3889"/>
          <a:stretch>
            <a:fillRect/>
          </a:stretch>
        </p:blipFill>
        <p:spPr>
          <a:xfrm>
            <a:off x="1181048" y="2377890"/>
            <a:ext cx="1824203" cy="1822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11" h="21581" fill="norm" stroke="1" extrusionOk="0">
                <a:moveTo>
                  <a:pt x="10081" y="2"/>
                </a:moveTo>
                <a:cubicBezTo>
                  <a:pt x="9674" y="8"/>
                  <a:pt x="9270" y="32"/>
                  <a:pt x="9015" y="68"/>
                </a:cubicBezTo>
                <a:cubicBezTo>
                  <a:pt x="7646" y="258"/>
                  <a:pt x="6380" y="688"/>
                  <a:pt x="5266" y="1346"/>
                </a:cubicBezTo>
                <a:cubicBezTo>
                  <a:pt x="2546" y="2952"/>
                  <a:pt x="693" y="5688"/>
                  <a:pt x="148" y="8906"/>
                </a:cubicBezTo>
                <a:cubicBezTo>
                  <a:pt x="46" y="9509"/>
                  <a:pt x="-2" y="10164"/>
                  <a:pt x="1" y="10823"/>
                </a:cubicBezTo>
                <a:cubicBezTo>
                  <a:pt x="3" y="11482"/>
                  <a:pt x="59" y="12145"/>
                  <a:pt x="166" y="12755"/>
                </a:cubicBezTo>
                <a:cubicBezTo>
                  <a:pt x="812" y="16446"/>
                  <a:pt x="3205" y="19495"/>
                  <a:pt x="6525" y="20855"/>
                </a:cubicBezTo>
                <a:cubicBezTo>
                  <a:pt x="7345" y="21192"/>
                  <a:pt x="8260" y="21430"/>
                  <a:pt x="9090" y="21523"/>
                </a:cubicBezTo>
                <a:cubicBezTo>
                  <a:pt x="9253" y="21541"/>
                  <a:pt x="9423" y="21559"/>
                  <a:pt x="9470" y="21565"/>
                </a:cubicBezTo>
                <a:cubicBezTo>
                  <a:pt x="9733" y="21596"/>
                  <a:pt x="10908" y="21582"/>
                  <a:pt x="11273" y="21541"/>
                </a:cubicBezTo>
                <a:cubicBezTo>
                  <a:pt x="13243" y="21323"/>
                  <a:pt x="15037" y="20566"/>
                  <a:pt x="16569" y="19309"/>
                </a:cubicBezTo>
                <a:cubicBezTo>
                  <a:pt x="20384" y="16181"/>
                  <a:pt x="21598" y="10628"/>
                  <a:pt x="19470" y="6049"/>
                </a:cubicBezTo>
                <a:cubicBezTo>
                  <a:pt x="18956" y="4944"/>
                  <a:pt x="18415" y="4136"/>
                  <a:pt x="17614" y="3272"/>
                </a:cubicBezTo>
                <a:cubicBezTo>
                  <a:pt x="16788" y="2383"/>
                  <a:pt x="15994" y="1754"/>
                  <a:pt x="15012" y="1219"/>
                </a:cubicBezTo>
                <a:cubicBezTo>
                  <a:pt x="13785" y="550"/>
                  <a:pt x="12576" y="177"/>
                  <a:pt x="11174" y="35"/>
                </a:cubicBezTo>
                <a:cubicBezTo>
                  <a:pt x="10900" y="7"/>
                  <a:pt x="10488" y="-4"/>
                  <a:pt x="10081" y="2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120" name="Decision Making…"/>
          <p:cNvSpPr txBox="1"/>
          <p:nvPr/>
        </p:nvSpPr>
        <p:spPr>
          <a:xfrm>
            <a:off x="3227744" y="2661040"/>
            <a:ext cx="4517104" cy="12565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ctr">
            <a:spAutoFit/>
          </a:bodyPr>
          <a:lstStyle/>
          <a:p>
            <a:pPr algn="l">
              <a:defRPr b="0" sz="4200">
                <a:latin typeface="Arial"/>
                <a:ea typeface="Arial"/>
                <a:cs typeface="Arial"/>
                <a:sym typeface="Arial"/>
              </a:defRPr>
            </a:pPr>
            <a:r>
              <a:t>Decision Making</a:t>
            </a:r>
          </a:p>
          <a:p>
            <a:pPr algn="l">
              <a:defRPr b="0" sz="4200">
                <a:latin typeface="Arial"/>
                <a:ea typeface="Arial"/>
                <a:cs typeface="Arial"/>
                <a:sym typeface="Arial"/>
              </a:defRPr>
            </a:pPr>
            <a:r>
              <a:t>Frameworks</a:t>
            </a:r>
          </a:p>
        </p:txBody>
      </p:sp>
      <p:sp>
        <p:nvSpPr>
          <p:cNvPr id="121" name="www.corporatecoach.training"/>
          <p:cNvSpPr txBox="1"/>
          <p:nvPr/>
        </p:nvSpPr>
        <p:spPr>
          <a:xfrm>
            <a:off x="3276292" y="6623220"/>
            <a:ext cx="2794616" cy="334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234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235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236" name="Sample Framework:"/>
          <p:cNvSpPr txBox="1"/>
          <p:nvPr/>
        </p:nvSpPr>
        <p:spPr>
          <a:xfrm>
            <a:off x="413047" y="-697079"/>
            <a:ext cx="8521106" cy="5727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ctr">
            <a:spAutoFit/>
          </a:bodyPr>
          <a:lstStyle>
            <a:lvl1pPr>
              <a:defRPr sz="3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Sample Framework:</a:t>
            </a:r>
          </a:p>
        </p:txBody>
      </p:sp>
      <p:graphicFrame>
        <p:nvGraphicFramePr>
          <p:cNvPr id="237" name="Table"/>
          <p:cNvGraphicFramePr/>
          <p:nvPr/>
        </p:nvGraphicFramePr>
        <p:xfrm>
          <a:off x="418564" y="2050227"/>
          <a:ext cx="8510072" cy="43623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702014"/>
                <a:gridCol w="1702014"/>
                <a:gridCol w="1702014"/>
                <a:gridCol w="1702014"/>
                <a:gridCol w="1702014"/>
              </a:tblGrid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584200"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38" name="Rectangle"/>
          <p:cNvSpPr/>
          <p:nvPr/>
        </p:nvSpPr>
        <p:spPr>
          <a:xfrm>
            <a:off x="455591" y="821829"/>
            <a:ext cx="1573990" cy="11532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9" name="Topic:…"/>
          <p:cNvSpPr txBox="1"/>
          <p:nvPr/>
        </p:nvSpPr>
        <p:spPr>
          <a:xfrm>
            <a:off x="564596" y="198302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240" name="Hopes"/>
          <p:cNvSpPr/>
          <p:nvPr/>
        </p:nvSpPr>
        <p:spPr>
          <a:xfrm>
            <a:off x="2142560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Hopes</a:t>
            </a:r>
          </a:p>
        </p:txBody>
      </p:sp>
      <p:sp>
        <p:nvSpPr>
          <p:cNvPr id="241" name="Rewards"/>
          <p:cNvSpPr/>
          <p:nvPr/>
        </p:nvSpPr>
        <p:spPr>
          <a:xfrm>
            <a:off x="3853292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Rewards</a:t>
            </a:r>
          </a:p>
        </p:txBody>
      </p:sp>
      <p:sp>
        <p:nvSpPr>
          <p:cNvPr id="242" name="Fears"/>
          <p:cNvSpPr/>
          <p:nvPr/>
        </p:nvSpPr>
        <p:spPr>
          <a:xfrm>
            <a:off x="5564024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Fears</a:t>
            </a:r>
          </a:p>
        </p:txBody>
      </p:sp>
      <p:sp>
        <p:nvSpPr>
          <p:cNvPr id="243" name="6 Months"/>
          <p:cNvSpPr/>
          <p:nvPr/>
        </p:nvSpPr>
        <p:spPr>
          <a:xfrm>
            <a:off x="460378" y="2141908"/>
            <a:ext cx="1564416" cy="869109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6 Months</a:t>
            </a:r>
          </a:p>
        </p:txBody>
      </p:sp>
      <p:sp>
        <p:nvSpPr>
          <p:cNvPr id="244" name="1 Year"/>
          <p:cNvSpPr/>
          <p:nvPr/>
        </p:nvSpPr>
        <p:spPr>
          <a:xfrm>
            <a:off x="460378" y="3251928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1 Year</a:t>
            </a:r>
          </a:p>
        </p:txBody>
      </p:sp>
      <p:sp>
        <p:nvSpPr>
          <p:cNvPr id="245" name="3 Years"/>
          <p:cNvSpPr/>
          <p:nvPr/>
        </p:nvSpPr>
        <p:spPr>
          <a:xfrm>
            <a:off x="460378" y="4361947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3 Years</a:t>
            </a:r>
          </a:p>
        </p:txBody>
      </p:sp>
      <p:sp>
        <p:nvSpPr>
          <p:cNvPr id="246" name="5 Years"/>
          <p:cNvSpPr/>
          <p:nvPr/>
        </p:nvSpPr>
        <p:spPr>
          <a:xfrm>
            <a:off x="460378" y="5451795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5 Years</a:t>
            </a:r>
          </a:p>
        </p:txBody>
      </p:sp>
      <p:sp>
        <p:nvSpPr>
          <p:cNvPr id="247" name="Risks"/>
          <p:cNvSpPr/>
          <p:nvPr/>
        </p:nvSpPr>
        <p:spPr>
          <a:xfrm>
            <a:off x="7274756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Risks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250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251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252" name="Sample Framework:"/>
          <p:cNvSpPr txBox="1"/>
          <p:nvPr/>
        </p:nvSpPr>
        <p:spPr>
          <a:xfrm>
            <a:off x="413047" y="-697079"/>
            <a:ext cx="8521106" cy="5727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ctr">
            <a:spAutoFit/>
          </a:bodyPr>
          <a:lstStyle>
            <a:lvl1pPr>
              <a:defRPr sz="3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Sample Framework:</a:t>
            </a:r>
          </a:p>
        </p:txBody>
      </p:sp>
      <p:graphicFrame>
        <p:nvGraphicFramePr>
          <p:cNvPr id="253" name="Table"/>
          <p:cNvGraphicFramePr/>
          <p:nvPr/>
        </p:nvGraphicFramePr>
        <p:xfrm>
          <a:off x="418564" y="2050227"/>
          <a:ext cx="8510072" cy="43623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702014"/>
                <a:gridCol w="1702014"/>
                <a:gridCol w="1702014"/>
                <a:gridCol w="1702014"/>
                <a:gridCol w="1702014"/>
              </a:tblGrid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584200"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54" name="Rectangle"/>
          <p:cNvSpPr/>
          <p:nvPr/>
        </p:nvSpPr>
        <p:spPr>
          <a:xfrm>
            <a:off x="455591" y="821829"/>
            <a:ext cx="1573990" cy="11532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5" name="Topic:…"/>
          <p:cNvSpPr txBox="1"/>
          <p:nvPr/>
        </p:nvSpPr>
        <p:spPr>
          <a:xfrm>
            <a:off x="564596" y="198302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256" name="Hopes"/>
          <p:cNvSpPr/>
          <p:nvPr/>
        </p:nvSpPr>
        <p:spPr>
          <a:xfrm>
            <a:off x="2142560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Hopes</a:t>
            </a:r>
          </a:p>
        </p:txBody>
      </p:sp>
      <p:sp>
        <p:nvSpPr>
          <p:cNvPr id="257" name="Rewards"/>
          <p:cNvSpPr/>
          <p:nvPr/>
        </p:nvSpPr>
        <p:spPr>
          <a:xfrm>
            <a:off x="3853292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Rewards</a:t>
            </a:r>
          </a:p>
        </p:txBody>
      </p:sp>
      <p:sp>
        <p:nvSpPr>
          <p:cNvPr id="258" name="Fears"/>
          <p:cNvSpPr/>
          <p:nvPr/>
        </p:nvSpPr>
        <p:spPr>
          <a:xfrm>
            <a:off x="5564024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Fears</a:t>
            </a:r>
          </a:p>
        </p:txBody>
      </p:sp>
      <p:sp>
        <p:nvSpPr>
          <p:cNvPr id="259" name="6 Months"/>
          <p:cNvSpPr/>
          <p:nvPr/>
        </p:nvSpPr>
        <p:spPr>
          <a:xfrm>
            <a:off x="460378" y="2141908"/>
            <a:ext cx="1564416" cy="869109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6 Months</a:t>
            </a:r>
          </a:p>
        </p:txBody>
      </p:sp>
      <p:sp>
        <p:nvSpPr>
          <p:cNvPr id="260" name="1 Year"/>
          <p:cNvSpPr/>
          <p:nvPr/>
        </p:nvSpPr>
        <p:spPr>
          <a:xfrm>
            <a:off x="460378" y="3251928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1 Year</a:t>
            </a:r>
          </a:p>
        </p:txBody>
      </p:sp>
      <p:sp>
        <p:nvSpPr>
          <p:cNvPr id="261" name="3 Years"/>
          <p:cNvSpPr/>
          <p:nvPr/>
        </p:nvSpPr>
        <p:spPr>
          <a:xfrm>
            <a:off x="460378" y="4361947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3 Years</a:t>
            </a:r>
          </a:p>
        </p:txBody>
      </p:sp>
      <p:sp>
        <p:nvSpPr>
          <p:cNvPr id="262" name="5 Years"/>
          <p:cNvSpPr/>
          <p:nvPr/>
        </p:nvSpPr>
        <p:spPr>
          <a:xfrm>
            <a:off x="460378" y="5451795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5 Years</a:t>
            </a:r>
          </a:p>
        </p:txBody>
      </p:sp>
      <p:sp>
        <p:nvSpPr>
          <p:cNvPr id="263" name="Risks"/>
          <p:cNvSpPr/>
          <p:nvPr/>
        </p:nvSpPr>
        <p:spPr>
          <a:xfrm>
            <a:off x="7274756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Risks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266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267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268" name="Sample Framework:"/>
          <p:cNvSpPr txBox="1"/>
          <p:nvPr/>
        </p:nvSpPr>
        <p:spPr>
          <a:xfrm>
            <a:off x="413047" y="-697079"/>
            <a:ext cx="8521106" cy="5727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ctr">
            <a:spAutoFit/>
          </a:bodyPr>
          <a:lstStyle>
            <a:lvl1pPr>
              <a:defRPr sz="3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Sample Framework:</a:t>
            </a:r>
          </a:p>
        </p:txBody>
      </p:sp>
      <p:graphicFrame>
        <p:nvGraphicFramePr>
          <p:cNvPr id="269" name="Table"/>
          <p:cNvGraphicFramePr/>
          <p:nvPr/>
        </p:nvGraphicFramePr>
        <p:xfrm>
          <a:off x="418564" y="2050227"/>
          <a:ext cx="8510072" cy="43623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702014"/>
                <a:gridCol w="1702014"/>
                <a:gridCol w="1702014"/>
                <a:gridCol w="1702014"/>
                <a:gridCol w="1702014"/>
              </a:tblGrid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584200"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70" name="Rectangle"/>
          <p:cNvSpPr/>
          <p:nvPr/>
        </p:nvSpPr>
        <p:spPr>
          <a:xfrm>
            <a:off x="455591" y="821829"/>
            <a:ext cx="1573990" cy="11532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1" name="Topic:…"/>
          <p:cNvSpPr txBox="1"/>
          <p:nvPr/>
        </p:nvSpPr>
        <p:spPr>
          <a:xfrm>
            <a:off x="564596" y="198302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272" name="Emotions"/>
          <p:cNvSpPr/>
          <p:nvPr/>
        </p:nvSpPr>
        <p:spPr>
          <a:xfrm>
            <a:off x="2142560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Emotions</a:t>
            </a:r>
          </a:p>
        </p:txBody>
      </p:sp>
      <p:sp>
        <p:nvSpPr>
          <p:cNvPr id="273" name="Challenges"/>
          <p:cNvSpPr/>
          <p:nvPr/>
        </p:nvSpPr>
        <p:spPr>
          <a:xfrm>
            <a:off x="3853292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Challenges</a:t>
            </a:r>
          </a:p>
        </p:txBody>
      </p:sp>
      <p:sp>
        <p:nvSpPr>
          <p:cNvPr id="274" name="Learning"/>
          <p:cNvSpPr/>
          <p:nvPr/>
        </p:nvSpPr>
        <p:spPr>
          <a:xfrm>
            <a:off x="5564024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Learning</a:t>
            </a:r>
          </a:p>
        </p:txBody>
      </p:sp>
      <p:sp>
        <p:nvSpPr>
          <p:cNvPr id="275" name="6 Months"/>
          <p:cNvSpPr/>
          <p:nvPr/>
        </p:nvSpPr>
        <p:spPr>
          <a:xfrm>
            <a:off x="460378" y="2141908"/>
            <a:ext cx="1564416" cy="869109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6 Months</a:t>
            </a:r>
          </a:p>
        </p:txBody>
      </p:sp>
      <p:sp>
        <p:nvSpPr>
          <p:cNvPr id="276" name="1 Year"/>
          <p:cNvSpPr/>
          <p:nvPr/>
        </p:nvSpPr>
        <p:spPr>
          <a:xfrm>
            <a:off x="460378" y="3251928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1 Year</a:t>
            </a:r>
          </a:p>
        </p:txBody>
      </p:sp>
      <p:sp>
        <p:nvSpPr>
          <p:cNvPr id="277" name="3 Years"/>
          <p:cNvSpPr/>
          <p:nvPr/>
        </p:nvSpPr>
        <p:spPr>
          <a:xfrm>
            <a:off x="460378" y="4361947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3 Years</a:t>
            </a:r>
          </a:p>
        </p:txBody>
      </p:sp>
      <p:sp>
        <p:nvSpPr>
          <p:cNvPr id="278" name="5 Years"/>
          <p:cNvSpPr/>
          <p:nvPr/>
        </p:nvSpPr>
        <p:spPr>
          <a:xfrm>
            <a:off x="460378" y="5451795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5 Years</a:t>
            </a:r>
          </a:p>
        </p:txBody>
      </p:sp>
      <p:sp>
        <p:nvSpPr>
          <p:cNvPr id="279" name="Achievements"/>
          <p:cNvSpPr/>
          <p:nvPr/>
        </p:nvSpPr>
        <p:spPr>
          <a:xfrm>
            <a:off x="7274756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Achievements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282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283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284" name="Sample Framework:"/>
          <p:cNvSpPr txBox="1"/>
          <p:nvPr/>
        </p:nvSpPr>
        <p:spPr>
          <a:xfrm>
            <a:off x="413047" y="-697079"/>
            <a:ext cx="8521106" cy="5727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ctr">
            <a:spAutoFit/>
          </a:bodyPr>
          <a:lstStyle>
            <a:lvl1pPr>
              <a:defRPr sz="3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Sample Framework:</a:t>
            </a:r>
          </a:p>
        </p:txBody>
      </p:sp>
      <p:graphicFrame>
        <p:nvGraphicFramePr>
          <p:cNvPr id="285" name="Table"/>
          <p:cNvGraphicFramePr/>
          <p:nvPr/>
        </p:nvGraphicFramePr>
        <p:xfrm>
          <a:off x="418564" y="2050227"/>
          <a:ext cx="8510072" cy="43623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702014"/>
                <a:gridCol w="1702014"/>
                <a:gridCol w="1702014"/>
                <a:gridCol w="1702014"/>
                <a:gridCol w="1702014"/>
              </a:tblGrid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584200"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86" name="Rectangle"/>
          <p:cNvSpPr/>
          <p:nvPr/>
        </p:nvSpPr>
        <p:spPr>
          <a:xfrm>
            <a:off x="455591" y="821829"/>
            <a:ext cx="1573990" cy="11532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7" name="Topic:…"/>
          <p:cNvSpPr txBox="1"/>
          <p:nvPr/>
        </p:nvSpPr>
        <p:spPr>
          <a:xfrm>
            <a:off x="564596" y="198302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288" name="Challenges"/>
          <p:cNvSpPr/>
          <p:nvPr/>
        </p:nvSpPr>
        <p:spPr>
          <a:xfrm>
            <a:off x="2142560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Challenges</a:t>
            </a:r>
          </a:p>
        </p:txBody>
      </p:sp>
      <p:sp>
        <p:nvSpPr>
          <p:cNvPr id="289" name="Learning"/>
          <p:cNvSpPr/>
          <p:nvPr/>
        </p:nvSpPr>
        <p:spPr>
          <a:xfrm>
            <a:off x="3853292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Learning</a:t>
            </a:r>
          </a:p>
        </p:txBody>
      </p:sp>
      <p:sp>
        <p:nvSpPr>
          <p:cNvPr id="290" name="Achievements"/>
          <p:cNvSpPr/>
          <p:nvPr/>
        </p:nvSpPr>
        <p:spPr>
          <a:xfrm>
            <a:off x="5564024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Achievements</a:t>
            </a:r>
          </a:p>
        </p:txBody>
      </p:sp>
      <p:sp>
        <p:nvSpPr>
          <p:cNvPr id="291" name="For You"/>
          <p:cNvSpPr/>
          <p:nvPr/>
        </p:nvSpPr>
        <p:spPr>
          <a:xfrm>
            <a:off x="460378" y="2141908"/>
            <a:ext cx="1564416" cy="869109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For You</a:t>
            </a:r>
          </a:p>
        </p:txBody>
      </p:sp>
      <p:sp>
        <p:nvSpPr>
          <p:cNvPr id="292" name="Direct Reports"/>
          <p:cNvSpPr/>
          <p:nvPr/>
        </p:nvSpPr>
        <p:spPr>
          <a:xfrm>
            <a:off x="460378" y="3251928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Direct Reports</a:t>
            </a:r>
          </a:p>
        </p:txBody>
      </p:sp>
      <p:sp>
        <p:nvSpPr>
          <p:cNvPr id="293" name="Peers"/>
          <p:cNvSpPr/>
          <p:nvPr/>
        </p:nvSpPr>
        <p:spPr>
          <a:xfrm>
            <a:off x="460378" y="4361947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Peers</a:t>
            </a:r>
          </a:p>
        </p:txBody>
      </p:sp>
      <p:sp>
        <p:nvSpPr>
          <p:cNvPr id="294" name="Leadership"/>
          <p:cNvSpPr/>
          <p:nvPr/>
        </p:nvSpPr>
        <p:spPr>
          <a:xfrm>
            <a:off x="460378" y="5451795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Leadership</a:t>
            </a:r>
          </a:p>
        </p:txBody>
      </p:sp>
      <p:sp>
        <p:nvSpPr>
          <p:cNvPr id="295" name="Impact"/>
          <p:cNvSpPr/>
          <p:nvPr/>
        </p:nvSpPr>
        <p:spPr>
          <a:xfrm>
            <a:off x="7274756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Impact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298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299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300" name="Sample Framework:"/>
          <p:cNvSpPr txBox="1"/>
          <p:nvPr/>
        </p:nvSpPr>
        <p:spPr>
          <a:xfrm>
            <a:off x="413047" y="-697079"/>
            <a:ext cx="8521106" cy="5727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ctr">
            <a:spAutoFit/>
          </a:bodyPr>
          <a:lstStyle>
            <a:lvl1pPr>
              <a:defRPr sz="3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Sample Framework:</a:t>
            </a:r>
          </a:p>
        </p:txBody>
      </p:sp>
      <p:graphicFrame>
        <p:nvGraphicFramePr>
          <p:cNvPr id="301" name="Table"/>
          <p:cNvGraphicFramePr/>
          <p:nvPr/>
        </p:nvGraphicFramePr>
        <p:xfrm>
          <a:off x="418564" y="2050227"/>
          <a:ext cx="8510072" cy="43623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702014"/>
                <a:gridCol w="1702014"/>
                <a:gridCol w="1702014"/>
                <a:gridCol w="1702014"/>
                <a:gridCol w="1702014"/>
              </a:tblGrid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584200"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302" name="Rectangle"/>
          <p:cNvSpPr/>
          <p:nvPr/>
        </p:nvSpPr>
        <p:spPr>
          <a:xfrm>
            <a:off x="455591" y="821829"/>
            <a:ext cx="1573990" cy="11532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3" name="Topic:…"/>
          <p:cNvSpPr txBox="1"/>
          <p:nvPr/>
        </p:nvSpPr>
        <p:spPr>
          <a:xfrm>
            <a:off x="564596" y="198302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304" name="Emotions"/>
          <p:cNvSpPr/>
          <p:nvPr/>
        </p:nvSpPr>
        <p:spPr>
          <a:xfrm>
            <a:off x="2142560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Emotions</a:t>
            </a:r>
          </a:p>
        </p:txBody>
      </p:sp>
      <p:sp>
        <p:nvSpPr>
          <p:cNvPr id="305" name="Values"/>
          <p:cNvSpPr/>
          <p:nvPr/>
        </p:nvSpPr>
        <p:spPr>
          <a:xfrm>
            <a:off x="3853292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Values</a:t>
            </a:r>
          </a:p>
        </p:txBody>
      </p:sp>
      <p:sp>
        <p:nvSpPr>
          <p:cNvPr id="306" name="Beliefs"/>
          <p:cNvSpPr/>
          <p:nvPr/>
        </p:nvSpPr>
        <p:spPr>
          <a:xfrm>
            <a:off x="5564024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Beliefs</a:t>
            </a:r>
          </a:p>
        </p:txBody>
      </p:sp>
      <p:sp>
        <p:nvSpPr>
          <p:cNvPr id="307" name="You"/>
          <p:cNvSpPr/>
          <p:nvPr/>
        </p:nvSpPr>
        <p:spPr>
          <a:xfrm>
            <a:off x="460378" y="2141908"/>
            <a:ext cx="1564416" cy="869109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You</a:t>
            </a:r>
          </a:p>
        </p:txBody>
      </p:sp>
      <p:sp>
        <p:nvSpPr>
          <p:cNvPr id="308" name="Partner"/>
          <p:cNvSpPr/>
          <p:nvPr/>
        </p:nvSpPr>
        <p:spPr>
          <a:xfrm>
            <a:off x="460378" y="3251928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Partner</a:t>
            </a:r>
          </a:p>
        </p:txBody>
      </p:sp>
      <p:sp>
        <p:nvSpPr>
          <p:cNvPr id="309" name="Children"/>
          <p:cNvSpPr/>
          <p:nvPr/>
        </p:nvSpPr>
        <p:spPr>
          <a:xfrm>
            <a:off x="460378" y="4361947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Children</a:t>
            </a:r>
          </a:p>
        </p:txBody>
      </p:sp>
      <p:sp>
        <p:nvSpPr>
          <p:cNvPr id="310" name="Co-Workers"/>
          <p:cNvSpPr/>
          <p:nvPr/>
        </p:nvSpPr>
        <p:spPr>
          <a:xfrm>
            <a:off x="460378" y="5451795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Co-Workers</a:t>
            </a:r>
          </a:p>
        </p:txBody>
      </p:sp>
      <p:sp>
        <p:nvSpPr>
          <p:cNvPr id="311" name="Facts"/>
          <p:cNvSpPr/>
          <p:nvPr/>
        </p:nvSpPr>
        <p:spPr>
          <a:xfrm>
            <a:off x="7274756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Facts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314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315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316" name="Sample Framework:"/>
          <p:cNvSpPr txBox="1"/>
          <p:nvPr/>
        </p:nvSpPr>
        <p:spPr>
          <a:xfrm>
            <a:off x="413047" y="-697079"/>
            <a:ext cx="8521106" cy="5727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ctr">
            <a:spAutoFit/>
          </a:bodyPr>
          <a:lstStyle>
            <a:lvl1pPr>
              <a:defRPr sz="3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Sample Framework:</a:t>
            </a:r>
          </a:p>
        </p:txBody>
      </p:sp>
      <p:graphicFrame>
        <p:nvGraphicFramePr>
          <p:cNvPr id="317" name="Table"/>
          <p:cNvGraphicFramePr/>
          <p:nvPr/>
        </p:nvGraphicFramePr>
        <p:xfrm>
          <a:off x="418564" y="2050227"/>
          <a:ext cx="8510072" cy="43623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702014"/>
                <a:gridCol w="1702014"/>
                <a:gridCol w="1702014"/>
                <a:gridCol w="1702014"/>
                <a:gridCol w="1702014"/>
              </a:tblGrid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584200"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318" name="Rectangle"/>
          <p:cNvSpPr/>
          <p:nvPr/>
        </p:nvSpPr>
        <p:spPr>
          <a:xfrm>
            <a:off x="455591" y="821829"/>
            <a:ext cx="1573990" cy="11532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9" name="Topic:…"/>
          <p:cNvSpPr txBox="1"/>
          <p:nvPr/>
        </p:nvSpPr>
        <p:spPr>
          <a:xfrm>
            <a:off x="564596" y="198302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320" name="Emotions"/>
          <p:cNvSpPr/>
          <p:nvPr/>
        </p:nvSpPr>
        <p:spPr>
          <a:xfrm>
            <a:off x="2142560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Emotions</a:t>
            </a:r>
          </a:p>
        </p:txBody>
      </p:sp>
      <p:sp>
        <p:nvSpPr>
          <p:cNvPr id="321" name="Challenges"/>
          <p:cNvSpPr/>
          <p:nvPr/>
        </p:nvSpPr>
        <p:spPr>
          <a:xfrm>
            <a:off x="3853292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Challenges</a:t>
            </a:r>
          </a:p>
        </p:txBody>
      </p:sp>
      <p:sp>
        <p:nvSpPr>
          <p:cNvPr id="322" name="Learning"/>
          <p:cNvSpPr/>
          <p:nvPr/>
        </p:nvSpPr>
        <p:spPr>
          <a:xfrm>
            <a:off x="5564024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Learning</a:t>
            </a:r>
          </a:p>
        </p:txBody>
      </p:sp>
      <p:sp>
        <p:nvSpPr>
          <p:cNvPr id="323" name="Option A…"/>
          <p:cNvSpPr/>
          <p:nvPr/>
        </p:nvSpPr>
        <p:spPr>
          <a:xfrm>
            <a:off x="460378" y="2141908"/>
            <a:ext cx="1564416" cy="869109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Option A</a:t>
            </a:r>
          </a:p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1 Year</a:t>
            </a:r>
          </a:p>
        </p:txBody>
      </p:sp>
      <p:sp>
        <p:nvSpPr>
          <p:cNvPr id="324" name="Option A…"/>
          <p:cNvSpPr/>
          <p:nvPr/>
        </p:nvSpPr>
        <p:spPr>
          <a:xfrm>
            <a:off x="460378" y="3251928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Option A</a:t>
            </a:r>
          </a:p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5 Years</a:t>
            </a:r>
          </a:p>
        </p:txBody>
      </p:sp>
      <p:sp>
        <p:nvSpPr>
          <p:cNvPr id="325" name="Option B…"/>
          <p:cNvSpPr/>
          <p:nvPr/>
        </p:nvSpPr>
        <p:spPr>
          <a:xfrm>
            <a:off x="460378" y="4361947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Option B</a:t>
            </a:r>
          </a:p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1 Year</a:t>
            </a:r>
          </a:p>
        </p:txBody>
      </p:sp>
      <p:sp>
        <p:nvSpPr>
          <p:cNvPr id="326" name="Option B…"/>
          <p:cNvSpPr/>
          <p:nvPr/>
        </p:nvSpPr>
        <p:spPr>
          <a:xfrm>
            <a:off x="460378" y="5451795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Option B</a:t>
            </a:r>
          </a:p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5 Years</a:t>
            </a:r>
          </a:p>
        </p:txBody>
      </p:sp>
      <p:sp>
        <p:nvSpPr>
          <p:cNvPr id="327" name="Achievements"/>
          <p:cNvSpPr/>
          <p:nvPr/>
        </p:nvSpPr>
        <p:spPr>
          <a:xfrm>
            <a:off x="7274756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Achievements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330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331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332" name="Sample Framework:"/>
          <p:cNvSpPr txBox="1"/>
          <p:nvPr/>
        </p:nvSpPr>
        <p:spPr>
          <a:xfrm>
            <a:off x="413047" y="-697079"/>
            <a:ext cx="8521106" cy="5727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ctr">
            <a:spAutoFit/>
          </a:bodyPr>
          <a:lstStyle>
            <a:lvl1pPr>
              <a:defRPr sz="3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Sample Framework:</a:t>
            </a:r>
          </a:p>
        </p:txBody>
      </p:sp>
      <p:graphicFrame>
        <p:nvGraphicFramePr>
          <p:cNvPr id="333" name="Table"/>
          <p:cNvGraphicFramePr/>
          <p:nvPr/>
        </p:nvGraphicFramePr>
        <p:xfrm>
          <a:off x="418564" y="2050227"/>
          <a:ext cx="8510072" cy="43623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702014"/>
                <a:gridCol w="1702014"/>
                <a:gridCol w="1702014"/>
                <a:gridCol w="1702014"/>
                <a:gridCol w="1702014"/>
              </a:tblGrid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584200"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334" name="Rectangle"/>
          <p:cNvSpPr/>
          <p:nvPr/>
        </p:nvSpPr>
        <p:spPr>
          <a:xfrm>
            <a:off x="455591" y="821829"/>
            <a:ext cx="1573990" cy="11532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5" name="Topic:…"/>
          <p:cNvSpPr txBox="1"/>
          <p:nvPr/>
        </p:nvSpPr>
        <p:spPr>
          <a:xfrm>
            <a:off x="564596" y="198302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336" name="Option A…"/>
          <p:cNvSpPr/>
          <p:nvPr/>
        </p:nvSpPr>
        <p:spPr>
          <a:xfrm>
            <a:off x="460378" y="2141908"/>
            <a:ext cx="1564416" cy="869109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Option A</a:t>
            </a:r>
          </a:p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1 Year</a:t>
            </a:r>
          </a:p>
        </p:txBody>
      </p:sp>
      <p:sp>
        <p:nvSpPr>
          <p:cNvPr id="337" name="Option A…"/>
          <p:cNvSpPr/>
          <p:nvPr/>
        </p:nvSpPr>
        <p:spPr>
          <a:xfrm>
            <a:off x="460378" y="3251928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Option A</a:t>
            </a:r>
          </a:p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5 Years</a:t>
            </a:r>
          </a:p>
        </p:txBody>
      </p:sp>
      <p:sp>
        <p:nvSpPr>
          <p:cNvPr id="338" name="Option B…"/>
          <p:cNvSpPr/>
          <p:nvPr/>
        </p:nvSpPr>
        <p:spPr>
          <a:xfrm>
            <a:off x="460378" y="4361947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Option B</a:t>
            </a:r>
          </a:p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1 Year</a:t>
            </a:r>
          </a:p>
        </p:txBody>
      </p:sp>
      <p:sp>
        <p:nvSpPr>
          <p:cNvPr id="339" name="Option B…"/>
          <p:cNvSpPr/>
          <p:nvPr/>
        </p:nvSpPr>
        <p:spPr>
          <a:xfrm>
            <a:off x="460378" y="5451795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Option B</a:t>
            </a:r>
          </a:p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5 Years</a:t>
            </a:r>
          </a:p>
        </p:txBody>
      </p:sp>
      <p:sp>
        <p:nvSpPr>
          <p:cNvPr id="340" name="Challenges"/>
          <p:cNvSpPr/>
          <p:nvPr/>
        </p:nvSpPr>
        <p:spPr>
          <a:xfrm>
            <a:off x="2142560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Challenges</a:t>
            </a:r>
          </a:p>
        </p:txBody>
      </p:sp>
      <p:sp>
        <p:nvSpPr>
          <p:cNvPr id="341" name="Learning"/>
          <p:cNvSpPr/>
          <p:nvPr/>
        </p:nvSpPr>
        <p:spPr>
          <a:xfrm>
            <a:off x="3853292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Learning</a:t>
            </a:r>
          </a:p>
        </p:txBody>
      </p:sp>
      <p:sp>
        <p:nvSpPr>
          <p:cNvPr id="342" name="Achievements"/>
          <p:cNvSpPr/>
          <p:nvPr/>
        </p:nvSpPr>
        <p:spPr>
          <a:xfrm>
            <a:off x="5564024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Achievements</a:t>
            </a:r>
          </a:p>
        </p:txBody>
      </p:sp>
      <p:sp>
        <p:nvSpPr>
          <p:cNvPr id="343" name="Impact"/>
          <p:cNvSpPr/>
          <p:nvPr/>
        </p:nvSpPr>
        <p:spPr>
          <a:xfrm>
            <a:off x="7274756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Impact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346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347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graphicFrame>
        <p:nvGraphicFramePr>
          <p:cNvPr id="348" name="Table"/>
          <p:cNvGraphicFramePr/>
          <p:nvPr/>
        </p:nvGraphicFramePr>
        <p:xfrm>
          <a:off x="418564" y="2043403"/>
          <a:ext cx="7697651" cy="436235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64296"/>
                <a:gridCol w="2564296"/>
                <a:gridCol w="2564296"/>
              </a:tblGrid>
              <a:tr h="2178796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2178796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349" name="Rectangle"/>
          <p:cNvSpPr/>
          <p:nvPr/>
        </p:nvSpPr>
        <p:spPr>
          <a:xfrm>
            <a:off x="810461" y="1054962"/>
            <a:ext cx="1665995" cy="974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0" name="Topic:…"/>
          <p:cNvSpPr txBox="1"/>
          <p:nvPr/>
        </p:nvSpPr>
        <p:spPr>
          <a:xfrm>
            <a:off x="977580" y="341615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351" name="Rounded Rectangle"/>
          <p:cNvSpPr/>
          <p:nvPr/>
        </p:nvSpPr>
        <p:spPr>
          <a:xfrm>
            <a:off x="5818727" y="1107600"/>
            <a:ext cx="211053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2" name="Rounded Rectangle"/>
          <p:cNvSpPr/>
          <p:nvPr/>
        </p:nvSpPr>
        <p:spPr>
          <a:xfrm>
            <a:off x="3093117" y="1107600"/>
            <a:ext cx="211053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3" name="Rounded Rectangle"/>
          <p:cNvSpPr/>
          <p:nvPr/>
        </p:nvSpPr>
        <p:spPr>
          <a:xfrm>
            <a:off x="815248" y="2503603"/>
            <a:ext cx="1680645" cy="1096767"/>
          </a:xfrm>
          <a:prstGeom prst="roundRect">
            <a:avLst>
              <a:gd name="adj" fmla="val 3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4" name="Rounded Rectangle"/>
          <p:cNvSpPr/>
          <p:nvPr/>
        </p:nvSpPr>
        <p:spPr>
          <a:xfrm>
            <a:off x="815248" y="4746175"/>
            <a:ext cx="1680645" cy="1096767"/>
          </a:xfrm>
          <a:prstGeom prst="roundRect">
            <a:avLst>
              <a:gd name="adj" fmla="val 3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357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358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graphicFrame>
        <p:nvGraphicFramePr>
          <p:cNvPr id="359" name="Table"/>
          <p:cNvGraphicFramePr/>
          <p:nvPr/>
        </p:nvGraphicFramePr>
        <p:xfrm>
          <a:off x="418564" y="2043403"/>
          <a:ext cx="7697651" cy="436235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64296"/>
                <a:gridCol w="2564296"/>
                <a:gridCol w="2564296"/>
              </a:tblGrid>
              <a:tr h="2178796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2178796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360" name="Rectangle"/>
          <p:cNvSpPr/>
          <p:nvPr/>
        </p:nvSpPr>
        <p:spPr>
          <a:xfrm>
            <a:off x="810461" y="1054962"/>
            <a:ext cx="1665995" cy="974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1" name="Topic:…"/>
          <p:cNvSpPr txBox="1"/>
          <p:nvPr/>
        </p:nvSpPr>
        <p:spPr>
          <a:xfrm>
            <a:off x="977580" y="341615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362" name="Rounded Rectangle"/>
          <p:cNvSpPr/>
          <p:nvPr/>
        </p:nvSpPr>
        <p:spPr>
          <a:xfrm>
            <a:off x="5818727" y="1107600"/>
            <a:ext cx="211053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3" name="Rounded Rectangle"/>
          <p:cNvSpPr/>
          <p:nvPr/>
        </p:nvSpPr>
        <p:spPr>
          <a:xfrm>
            <a:off x="3093117" y="1107600"/>
            <a:ext cx="211053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4" name="Rounded Rectangle"/>
          <p:cNvSpPr/>
          <p:nvPr/>
        </p:nvSpPr>
        <p:spPr>
          <a:xfrm>
            <a:off x="815248" y="2503603"/>
            <a:ext cx="1680645" cy="1096767"/>
          </a:xfrm>
          <a:prstGeom prst="roundRect">
            <a:avLst>
              <a:gd name="adj" fmla="val 3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5" name="Rounded Rectangle"/>
          <p:cNvSpPr/>
          <p:nvPr/>
        </p:nvSpPr>
        <p:spPr>
          <a:xfrm>
            <a:off x="815248" y="4746175"/>
            <a:ext cx="1680645" cy="1096767"/>
          </a:xfrm>
          <a:prstGeom prst="roundRect">
            <a:avLst>
              <a:gd name="adj" fmla="val 3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368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369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graphicFrame>
        <p:nvGraphicFramePr>
          <p:cNvPr id="370" name="Table"/>
          <p:cNvGraphicFramePr/>
          <p:nvPr/>
        </p:nvGraphicFramePr>
        <p:xfrm>
          <a:off x="418564" y="2043403"/>
          <a:ext cx="7697651" cy="436235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64296"/>
                <a:gridCol w="2564296"/>
                <a:gridCol w="2564296"/>
              </a:tblGrid>
              <a:tr h="1452531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452531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452531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371" name="Rectangle"/>
          <p:cNvSpPr/>
          <p:nvPr/>
        </p:nvSpPr>
        <p:spPr>
          <a:xfrm>
            <a:off x="810461" y="815005"/>
            <a:ext cx="1573990" cy="11532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2" name="Topic:…"/>
          <p:cNvSpPr txBox="1"/>
          <p:nvPr/>
        </p:nvSpPr>
        <p:spPr>
          <a:xfrm>
            <a:off x="919466" y="191477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373" name="Rounded Rectangle"/>
          <p:cNvSpPr/>
          <p:nvPr/>
        </p:nvSpPr>
        <p:spPr>
          <a:xfrm>
            <a:off x="5818727" y="1107600"/>
            <a:ext cx="211053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4" name="Rounded Rectangle"/>
          <p:cNvSpPr/>
          <p:nvPr/>
        </p:nvSpPr>
        <p:spPr>
          <a:xfrm>
            <a:off x="815248" y="2210153"/>
            <a:ext cx="1564416" cy="1096766"/>
          </a:xfrm>
          <a:prstGeom prst="roundRect">
            <a:avLst>
              <a:gd name="adj" fmla="val 3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5" name="Rounded Rectangle"/>
          <p:cNvSpPr/>
          <p:nvPr/>
        </p:nvSpPr>
        <p:spPr>
          <a:xfrm>
            <a:off x="3093117" y="1107600"/>
            <a:ext cx="211053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6" name="Rounded Rectangle"/>
          <p:cNvSpPr/>
          <p:nvPr/>
        </p:nvSpPr>
        <p:spPr>
          <a:xfrm>
            <a:off x="815248" y="3676198"/>
            <a:ext cx="1564416" cy="1096766"/>
          </a:xfrm>
          <a:prstGeom prst="roundRect">
            <a:avLst>
              <a:gd name="adj" fmla="val 3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7" name="Rounded Rectangle"/>
          <p:cNvSpPr/>
          <p:nvPr/>
        </p:nvSpPr>
        <p:spPr>
          <a:xfrm>
            <a:off x="815248" y="5142243"/>
            <a:ext cx="1564416" cy="1096767"/>
          </a:xfrm>
          <a:prstGeom prst="roundRect">
            <a:avLst>
              <a:gd name="adj" fmla="val 3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Decision Making Elements"/>
          <p:cNvSpPr txBox="1"/>
          <p:nvPr/>
        </p:nvSpPr>
        <p:spPr>
          <a:xfrm>
            <a:off x="958873" y="240406"/>
            <a:ext cx="7429454" cy="6469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ctr">
            <a:spAutoFit/>
          </a:bodyPr>
          <a:lstStyle>
            <a:lvl1pPr>
              <a:defRPr b="0"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Decision Making Elements</a:t>
            </a:r>
          </a:p>
        </p:txBody>
      </p:sp>
      <p:sp>
        <p:nvSpPr>
          <p:cNvPr id="124" name="Data/Facts…"/>
          <p:cNvSpPr txBox="1"/>
          <p:nvPr/>
        </p:nvSpPr>
        <p:spPr>
          <a:xfrm>
            <a:off x="1333857" y="2296602"/>
            <a:ext cx="2562350" cy="392850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>
            <a:spAutoFit/>
          </a:bodyPr>
          <a:lstStyle/>
          <a:p>
            <a:pPr marL="228600" indent="-228600" algn="l" defTabSz="821531">
              <a:buSzPct val="70000"/>
              <a:buChar char="•"/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Data/Facts</a:t>
            </a:r>
          </a:p>
          <a:p>
            <a:pPr marL="228600" indent="-228600" algn="l" defTabSz="821531">
              <a:buSzPct val="70000"/>
              <a:buChar char="•"/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Emotions</a:t>
            </a:r>
          </a:p>
          <a:p>
            <a:pPr marL="228600" indent="-228600" algn="l" defTabSz="821531">
              <a:buSzPct val="70000"/>
              <a:buChar char="•"/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Intuition</a:t>
            </a:r>
          </a:p>
          <a:p>
            <a:pPr marL="228600" indent="-228600" algn="l" defTabSz="821531">
              <a:buSzPct val="70000"/>
              <a:buChar char="•"/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Sense of Self</a:t>
            </a:r>
          </a:p>
          <a:p>
            <a:pPr marL="228600" indent="-228600" algn="l" defTabSz="821531">
              <a:buSzPct val="70000"/>
              <a:buChar char="•"/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Values</a:t>
            </a:r>
          </a:p>
          <a:p>
            <a:pPr marL="228600" indent="-228600" algn="l" defTabSz="821531">
              <a:buSzPct val="70000"/>
              <a:buChar char="•"/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Beliefs</a:t>
            </a:r>
          </a:p>
          <a:p>
            <a:pPr marL="228600" indent="-228600" algn="l" defTabSz="821531">
              <a:buSzPct val="70000"/>
              <a:buChar char="•"/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Purpose</a:t>
            </a:r>
          </a:p>
          <a:p>
            <a:pPr marL="228600" indent="-228600" algn="l" defTabSz="821531">
              <a:buSzPct val="70000"/>
              <a:buChar char="•"/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Hopes</a:t>
            </a:r>
          </a:p>
          <a:p>
            <a:pPr marL="228600" indent="-228600" algn="l" defTabSz="821531">
              <a:buSzPct val="70000"/>
              <a:buChar char="•"/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Fears</a:t>
            </a:r>
          </a:p>
        </p:txBody>
      </p:sp>
      <p:sp>
        <p:nvSpPr>
          <p:cNvPr id="125" name="Risks/Rewards…"/>
          <p:cNvSpPr txBox="1"/>
          <p:nvPr/>
        </p:nvSpPr>
        <p:spPr>
          <a:xfrm>
            <a:off x="4222975" y="2296602"/>
            <a:ext cx="3790368" cy="392850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>
            <a:spAutoFit/>
          </a:bodyPr>
          <a:lstStyle/>
          <a:p>
            <a:pPr marL="228600" indent="-228600" algn="l" defTabSz="821531">
              <a:buSzPct val="70000"/>
              <a:buChar char="•"/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Risks/Rewards</a:t>
            </a:r>
          </a:p>
          <a:p>
            <a:pPr marL="228600" indent="-228600" algn="l" defTabSz="821531">
              <a:buSzPct val="70000"/>
              <a:buChar char="•"/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Questions to Answer</a:t>
            </a:r>
          </a:p>
          <a:p>
            <a:pPr marL="228600" indent="-228600" algn="l" defTabSz="821531">
              <a:buSzPct val="70000"/>
              <a:buChar char="•"/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Location</a:t>
            </a:r>
          </a:p>
          <a:p>
            <a:pPr marL="228600" indent="-228600" algn="l" defTabSz="821531">
              <a:buSzPct val="70000"/>
              <a:buChar char="•"/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Finances</a:t>
            </a:r>
          </a:p>
          <a:p>
            <a:pPr marL="228600" indent="-228600" algn="l" defTabSz="821531">
              <a:buSzPct val="70000"/>
              <a:buChar char="•"/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Development</a:t>
            </a:r>
          </a:p>
          <a:p>
            <a:pPr marL="228600" indent="-228600" algn="l" defTabSz="821531">
              <a:buSzPct val="70000"/>
              <a:buChar char="•"/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Strengths</a:t>
            </a:r>
          </a:p>
          <a:p>
            <a:pPr marL="228600" indent="-228600" algn="l" defTabSz="821531">
              <a:buSzPct val="70000"/>
              <a:buChar char="•"/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Weaknesses</a:t>
            </a:r>
          </a:p>
          <a:p>
            <a:pPr marL="228600" indent="-228600" algn="l" defTabSz="821531">
              <a:buSzPct val="70000"/>
              <a:buChar char="•"/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Impact</a:t>
            </a:r>
          </a:p>
          <a:p>
            <a:pPr marL="228600" indent="-228600" algn="l" defTabSz="821531">
              <a:buSzPct val="70000"/>
              <a:buChar char="•"/>
              <a:defRPr b="0" sz="3000">
                <a:latin typeface="Arial"/>
                <a:ea typeface="Arial"/>
                <a:cs typeface="Arial"/>
                <a:sym typeface="Arial"/>
              </a:defRPr>
            </a:pPr>
            <a:r>
              <a:t>Legacy</a:t>
            </a:r>
          </a:p>
        </p:txBody>
      </p:sp>
      <p:pic>
        <p:nvPicPr>
          <p:cNvPr id="126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127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128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129" name="Rounded Rectangle"/>
          <p:cNvSpPr/>
          <p:nvPr/>
        </p:nvSpPr>
        <p:spPr>
          <a:xfrm>
            <a:off x="1306244" y="106361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0" name="Rounded Rectangle"/>
          <p:cNvSpPr/>
          <p:nvPr/>
        </p:nvSpPr>
        <p:spPr>
          <a:xfrm>
            <a:off x="3016976" y="106361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1" name="Rounded Rectangle"/>
          <p:cNvSpPr/>
          <p:nvPr/>
        </p:nvSpPr>
        <p:spPr>
          <a:xfrm>
            <a:off x="4727708" y="106361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2" name="Rounded Rectangle"/>
          <p:cNvSpPr/>
          <p:nvPr/>
        </p:nvSpPr>
        <p:spPr>
          <a:xfrm>
            <a:off x="6438440" y="106361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380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381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graphicFrame>
        <p:nvGraphicFramePr>
          <p:cNvPr id="382" name="Table"/>
          <p:cNvGraphicFramePr/>
          <p:nvPr/>
        </p:nvGraphicFramePr>
        <p:xfrm>
          <a:off x="418564" y="2043403"/>
          <a:ext cx="7697651" cy="436235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64296"/>
                <a:gridCol w="2564296"/>
                <a:gridCol w="2564296"/>
              </a:tblGrid>
              <a:tr h="1452531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452531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452531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383" name="Rectangle"/>
          <p:cNvSpPr/>
          <p:nvPr/>
        </p:nvSpPr>
        <p:spPr>
          <a:xfrm>
            <a:off x="810461" y="815005"/>
            <a:ext cx="1573990" cy="11532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84" name="Topic:…"/>
          <p:cNvSpPr txBox="1"/>
          <p:nvPr/>
        </p:nvSpPr>
        <p:spPr>
          <a:xfrm>
            <a:off x="919466" y="191477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385" name="Rounded Rectangle"/>
          <p:cNvSpPr/>
          <p:nvPr/>
        </p:nvSpPr>
        <p:spPr>
          <a:xfrm>
            <a:off x="5818727" y="1107600"/>
            <a:ext cx="211053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86" name="Rounded Rectangle"/>
          <p:cNvSpPr/>
          <p:nvPr/>
        </p:nvSpPr>
        <p:spPr>
          <a:xfrm>
            <a:off x="815248" y="2210153"/>
            <a:ext cx="1564416" cy="1096766"/>
          </a:xfrm>
          <a:prstGeom prst="roundRect">
            <a:avLst>
              <a:gd name="adj" fmla="val 3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87" name="Rounded Rectangle"/>
          <p:cNvSpPr/>
          <p:nvPr/>
        </p:nvSpPr>
        <p:spPr>
          <a:xfrm>
            <a:off x="3093117" y="1107600"/>
            <a:ext cx="211053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88" name="Rounded Rectangle"/>
          <p:cNvSpPr/>
          <p:nvPr/>
        </p:nvSpPr>
        <p:spPr>
          <a:xfrm>
            <a:off x="815248" y="3676198"/>
            <a:ext cx="1564416" cy="1096766"/>
          </a:xfrm>
          <a:prstGeom prst="roundRect">
            <a:avLst>
              <a:gd name="adj" fmla="val 3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89" name="Rounded Rectangle"/>
          <p:cNvSpPr/>
          <p:nvPr/>
        </p:nvSpPr>
        <p:spPr>
          <a:xfrm>
            <a:off x="815248" y="5142243"/>
            <a:ext cx="1564416" cy="1096767"/>
          </a:xfrm>
          <a:prstGeom prst="roundRect">
            <a:avLst>
              <a:gd name="adj" fmla="val 3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392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393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graphicFrame>
        <p:nvGraphicFramePr>
          <p:cNvPr id="394" name="Table"/>
          <p:cNvGraphicFramePr/>
          <p:nvPr/>
        </p:nvGraphicFramePr>
        <p:xfrm>
          <a:off x="418564" y="2043403"/>
          <a:ext cx="7697651" cy="436235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64296"/>
                <a:gridCol w="2564296"/>
                <a:gridCol w="2564296"/>
              </a:tblGrid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584200"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395" name="Rectangle"/>
          <p:cNvSpPr/>
          <p:nvPr/>
        </p:nvSpPr>
        <p:spPr>
          <a:xfrm>
            <a:off x="810461" y="815005"/>
            <a:ext cx="1573990" cy="11532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96" name="Topic:…"/>
          <p:cNvSpPr txBox="1"/>
          <p:nvPr/>
        </p:nvSpPr>
        <p:spPr>
          <a:xfrm>
            <a:off x="919466" y="191477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397" name="Rounded Rectangle"/>
          <p:cNvSpPr/>
          <p:nvPr/>
        </p:nvSpPr>
        <p:spPr>
          <a:xfrm>
            <a:off x="5818727" y="1107600"/>
            <a:ext cx="211053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98" name="Rounded Rectangle"/>
          <p:cNvSpPr/>
          <p:nvPr/>
        </p:nvSpPr>
        <p:spPr>
          <a:xfrm>
            <a:off x="815248" y="2135084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99" name="Rounded Rectangle"/>
          <p:cNvSpPr/>
          <p:nvPr/>
        </p:nvSpPr>
        <p:spPr>
          <a:xfrm>
            <a:off x="815248" y="3245103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0" name="Rounded Rectangle"/>
          <p:cNvSpPr/>
          <p:nvPr/>
        </p:nvSpPr>
        <p:spPr>
          <a:xfrm>
            <a:off x="815248" y="4355122"/>
            <a:ext cx="1564416" cy="869109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1" name="Rounded Rectangle"/>
          <p:cNvSpPr/>
          <p:nvPr/>
        </p:nvSpPr>
        <p:spPr>
          <a:xfrm>
            <a:off x="815248" y="5444970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2" name="Rounded Rectangle"/>
          <p:cNvSpPr/>
          <p:nvPr/>
        </p:nvSpPr>
        <p:spPr>
          <a:xfrm>
            <a:off x="3093117" y="1107600"/>
            <a:ext cx="211053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405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406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graphicFrame>
        <p:nvGraphicFramePr>
          <p:cNvPr id="407" name="Table"/>
          <p:cNvGraphicFramePr/>
          <p:nvPr/>
        </p:nvGraphicFramePr>
        <p:xfrm>
          <a:off x="418564" y="2050227"/>
          <a:ext cx="8510072" cy="43623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27517"/>
                <a:gridCol w="2127517"/>
                <a:gridCol w="2127517"/>
                <a:gridCol w="2127517"/>
              </a:tblGrid>
              <a:tr h="2178796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2178796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408" name="Rounded Rectangle"/>
          <p:cNvSpPr/>
          <p:nvPr/>
        </p:nvSpPr>
        <p:spPr>
          <a:xfrm>
            <a:off x="2799529" y="1100776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9" name="Rounded Rectangle"/>
          <p:cNvSpPr/>
          <p:nvPr/>
        </p:nvSpPr>
        <p:spPr>
          <a:xfrm>
            <a:off x="4958849" y="1100776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10" name="Rounded Rectangle"/>
          <p:cNvSpPr/>
          <p:nvPr/>
        </p:nvSpPr>
        <p:spPr>
          <a:xfrm>
            <a:off x="7118169" y="1100776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11" name="Rectangle"/>
          <p:cNvSpPr/>
          <p:nvPr/>
        </p:nvSpPr>
        <p:spPr>
          <a:xfrm>
            <a:off x="557294" y="1095908"/>
            <a:ext cx="1665995" cy="9743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12" name="Topic:…"/>
          <p:cNvSpPr txBox="1"/>
          <p:nvPr/>
        </p:nvSpPr>
        <p:spPr>
          <a:xfrm>
            <a:off x="724414" y="382561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413" name="Rounded Rectangle"/>
          <p:cNvSpPr/>
          <p:nvPr/>
        </p:nvSpPr>
        <p:spPr>
          <a:xfrm>
            <a:off x="562081" y="2544550"/>
            <a:ext cx="1680645" cy="1096766"/>
          </a:xfrm>
          <a:prstGeom prst="roundRect">
            <a:avLst>
              <a:gd name="adj" fmla="val 3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14" name="Rounded Rectangle"/>
          <p:cNvSpPr/>
          <p:nvPr/>
        </p:nvSpPr>
        <p:spPr>
          <a:xfrm>
            <a:off x="562081" y="4787122"/>
            <a:ext cx="1680645" cy="1096766"/>
          </a:xfrm>
          <a:prstGeom prst="roundRect">
            <a:avLst>
              <a:gd name="adj" fmla="val 3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417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418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graphicFrame>
        <p:nvGraphicFramePr>
          <p:cNvPr id="419" name="Table"/>
          <p:cNvGraphicFramePr/>
          <p:nvPr/>
        </p:nvGraphicFramePr>
        <p:xfrm>
          <a:off x="418564" y="2050227"/>
          <a:ext cx="8510072" cy="43623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27517"/>
                <a:gridCol w="2127517"/>
                <a:gridCol w="2127517"/>
                <a:gridCol w="2127517"/>
              </a:tblGrid>
              <a:tr h="1452531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452531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452531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420" name="Rounded Rectangle"/>
          <p:cNvSpPr/>
          <p:nvPr/>
        </p:nvSpPr>
        <p:spPr>
          <a:xfrm>
            <a:off x="2799529" y="1100776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21" name="Rounded Rectangle"/>
          <p:cNvSpPr/>
          <p:nvPr/>
        </p:nvSpPr>
        <p:spPr>
          <a:xfrm>
            <a:off x="4958849" y="1100776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22" name="Rounded Rectangle"/>
          <p:cNvSpPr/>
          <p:nvPr/>
        </p:nvSpPr>
        <p:spPr>
          <a:xfrm>
            <a:off x="7118169" y="1100776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23" name="Rectangle"/>
          <p:cNvSpPr/>
          <p:nvPr/>
        </p:nvSpPr>
        <p:spPr>
          <a:xfrm>
            <a:off x="810461" y="815005"/>
            <a:ext cx="1573990" cy="11532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24" name="Topic:…"/>
          <p:cNvSpPr txBox="1"/>
          <p:nvPr/>
        </p:nvSpPr>
        <p:spPr>
          <a:xfrm>
            <a:off x="919466" y="191477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425" name="Rounded Rectangle"/>
          <p:cNvSpPr/>
          <p:nvPr/>
        </p:nvSpPr>
        <p:spPr>
          <a:xfrm>
            <a:off x="815248" y="2210153"/>
            <a:ext cx="1564416" cy="1096766"/>
          </a:xfrm>
          <a:prstGeom prst="roundRect">
            <a:avLst>
              <a:gd name="adj" fmla="val 3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26" name="Rounded Rectangle"/>
          <p:cNvSpPr/>
          <p:nvPr/>
        </p:nvSpPr>
        <p:spPr>
          <a:xfrm>
            <a:off x="815248" y="3676198"/>
            <a:ext cx="1564416" cy="1096766"/>
          </a:xfrm>
          <a:prstGeom prst="roundRect">
            <a:avLst>
              <a:gd name="adj" fmla="val 3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27" name="Rounded Rectangle"/>
          <p:cNvSpPr/>
          <p:nvPr/>
        </p:nvSpPr>
        <p:spPr>
          <a:xfrm>
            <a:off x="815248" y="5142243"/>
            <a:ext cx="1564416" cy="1096767"/>
          </a:xfrm>
          <a:prstGeom prst="roundRect">
            <a:avLst>
              <a:gd name="adj" fmla="val 3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430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431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graphicFrame>
        <p:nvGraphicFramePr>
          <p:cNvPr id="432" name="Table"/>
          <p:cNvGraphicFramePr/>
          <p:nvPr/>
        </p:nvGraphicFramePr>
        <p:xfrm>
          <a:off x="418564" y="2050227"/>
          <a:ext cx="8510072" cy="43623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27517"/>
                <a:gridCol w="2127517"/>
                <a:gridCol w="2127517"/>
                <a:gridCol w="2127517"/>
              </a:tblGrid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584200"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433" name="Rectangle"/>
          <p:cNvSpPr/>
          <p:nvPr/>
        </p:nvSpPr>
        <p:spPr>
          <a:xfrm>
            <a:off x="455591" y="821829"/>
            <a:ext cx="1573990" cy="11532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34" name="Topic:…"/>
          <p:cNvSpPr txBox="1"/>
          <p:nvPr/>
        </p:nvSpPr>
        <p:spPr>
          <a:xfrm>
            <a:off x="564596" y="198302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435" name="Rounded Rectangle"/>
          <p:cNvSpPr/>
          <p:nvPr/>
        </p:nvSpPr>
        <p:spPr>
          <a:xfrm>
            <a:off x="2799529" y="1100776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36" name="Rounded Rectangle"/>
          <p:cNvSpPr/>
          <p:nvPr/>
        </p:nvSpPr>
        <p:spPr>
          <a:xfrm>
            <a:off x="4958849" y="1100776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37" name="Rounded Rectangle"/>
          <p:cNvSpPr/>
          <p:nvPr/>
        </p:nvSpPr>
        <p:spPr>
          <a:xfrm>
            <a:off x="7118169" y="1100776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38" name="Rounded Rectangle"/>
          <p:cNvSpPr/>
          <p:nvPr/>
        </p:nvSpPr>
        <p:spPr>
          <a:xfrm>
            <a:off x="460378" y="2141908"/>
            <a:ext cx="1564416" cy="869109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39" name="Rounded Rectangle"/>
          <p:cNvSpPr/>
          <p:nvPr/>
        </p:nvSpPr>
        <p:spPr>
          <a:xfrm>
            <a:off x="460378" y="3251928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40" name="Rounded Rectangle"/>
          <p:cNvSpPr/>
          <p:nvPr/>
        </p:nvSpPr>
        <p:spPr>
          <a:xfrm>
            <a:off x="460378" y="4361947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41" name="Rounded Rectangle"/>
          <p:cNvSpPr/>
          <p:nvPr/>
        </p:nvSpPr>
        <p:spPr>
          <a:xfrm>
            <a:off x="460378" y="5451795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444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445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graphicFrame>
        <p:nvGraphicFramePr>
          <p:cNvPr id="446" name="Table"/>
          <p:cNvGraphicFramePr/>
          <p:nvPr/>
        </p:nvGraphicFramePr>
        <p:xfrm>
          <a:off x="418564" y="2050227"/>
          <a:ext cx="8510072" cy="43623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702014"/>
                <a:gridCol w="1702014"/>
                <a:gridCol w="1702014"/>
                <a:gridCol w="1702014"/>
                <a:gridCol w="1702014"/>
              </a:tblGrid>
              <a:tr h="2178796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2178796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447" name="Rounded Rectangle"/>
          <p:cNvSpPr/>
          <p:nvPr/>
        </p:nvSpPr>
        <p:spPr>
          <a:xfrm>
            <a:off x="2142560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48" name="Rounded Rectangle"/>
          <p:cNvSpPr/>
          <p:nvPr/>
        </p:nvSpPr>
        <p:spPr>
          <a:xfrm>
            <a:off x="3853292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49" name="Rounded Rectangle"/>
          <p:cNvSpPr/>
          <p:nvPr/>
        </p:nvSpPr>
        <p:spPr>
          <a:xfrm>
            <a:off x="5564024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50" name="Rounded Rectangle"/>
          <p:cNvSpPr/>
          <p:nvPr/>
        </p:nvSpPr>
        <p:spPr>
          <a:xfrm>
            <a:off x="7274756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51" name="Rectangle"/>
          <p:cNvSpPr/>
          <p:nvPr/>
        </p:nvSpPr>
        <p:spPr>
          <a:xfrm>
            <a:off x="270668" y="1089084"/>
            <a:ext cx="1665995" cy="974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52" name="Topic:…"/>
          <p:cNvSpPr txBox="1"/>
          <p:nvPr/>
        </p:nvSpPr>
        <p:spPr>
          <a:xfrm>
            <a:off x="437788" y="375737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453" name="Rounded Rectangle"/>
          <p:cNvSpPr/>
          <p:nvPr/>
        </p:nvSpPr>
        <p:spPr>
          <a:xfrm>
            <a:off x="275455" y="2537725"/>
            <a:ext cx="1680645" cy="1096767"/>
          </a:xfrm>
          <a:prstGeom prst="roundRect">
            <a:avLst>
              <a:gd name="adj" fmla="val 3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54" name="Rounded Rectangle"/>
          <p:cNvSpPr/>
          <p:nvPr/>
        </p:nvSpPr>
        <p:spPr>
          <a:xfrm>
            <a:off x="275455" y="4780297"/>
            <a:ext cx="1680645" cy="1096767"/>
          </a:xfrm>
          <a:prstGeom prst="roundRect">
            <a:avLst>
              <a:gd name="adj" fmla="val 3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457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458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graphicFrame>
        <p:nvGraphicFramePr>
          <p:cNvPr id="459" name="Table"/>
          <p:cNvGraphicFramePr/>
          <p:nvPr/>
        </p:nvGraphicFramePr>
        <p:xfrm>
          <a:off x="418564" y="2050227"/>
          <a:ext cx="8510072" cy="43623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702014"/>
                <a:gridCol w="1702014"/>
                <a:gridCol w="1702014"/>
                <a:gridCol w="1702014"/>
                <a:gridCol w="1702014"/>
              </a:tblGrid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584200"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460" name="Rectangle"/>
          <p:cNvSpPr/>
          <p:nvPr/>
        </p:nvSpPr>
        <p:spPr>
          <a:xfrm>
            <a:off x="455591" y="821829"/>
            <a:ext cx="1573990" cy="11532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61" name="Topic:…"/>
          <p:cNvSpPr txBox="1"/>
          <p:nvPr/>
        </p:nvSpPr>
        <p:spPr>
          <a:xfrm>
            <a:off x="564596" y="198302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462" name="Rounded Rectangle"/>
          <p:cNvSpPr/>
          <p:nvPr/>
        </p:nvSpPr>
        <p:spPr>
          <a:xfrm>
            <a:off x="2142560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63" name="Rounded Rectangle"/>
          <p:cNvSpPr/>
          <p:nvPr/>
        </p:nvSpPr>
        <p:spPr>
          <a:xfrm>
            <a:off x="3853292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64" name="Rounded Rectangle"/>
          <p:cNvSpPr/>
          <p:nvPr/>
        </p:nvSpPr>
        <p:spPr>
          <a:xfrm>
            <a:off x="5564024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65" name="Rounded Rectangle"/>
          <p:cNvSpPr/>
          <p:nvPr/>
        </p:nvSpPr>
        <p:spPr>
          <a:xfrm>
            <a:off x="460378" y="2141908"/>
            <a:ext cx="1564416" cy="869109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66" name="Rounded Rectangle"/>
          <p:cNvSpPr/>
          <p:nvPr/>
        </p:nvSpPr>
        <p:spPr>
          <a:xfrm>
            <a:off x="460378" y="3251928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67" name="Rounded Rectangle"/>
          <p:cNvSpPr/>
          <p:nvPr/>
        </p:nvSpPr>
        <p:spPr>
          <a:xfrm>
            <a:off x="460378" y="4361947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68" name="Rounded Rectangle"/>
          <p:cNvSpPr/>
          <p:nvPr/>
        </p:nvSpPr>
        <p:spPr>
          <a:xfrm>
            <a:off x="460378" y="5451795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69" name="Rounded Rectangle"/>
          <p:cNvSpPr/>
          <p:nvPr/>
        </p:nvSpPr>
        <p:spPr>
          <a:xfrm>
            <a:off x="7274756" y="111077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472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473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graphicFrame>
        <p:nvGraphicFramePr>
          <p:cNvPr id="474" name="Table"/>
          <p:cNvGraphicFramePr/>
          <p:nvPr/>
        </p:nvGraphicFramePr>
        <p:xfrm>
          <a:off x="418564" y="2050227"/>
          <a:ext cx="8510072" cy="43623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418345"/>
                <a:gridCol w="1418345"/>
                <a:gridCol w="1418345"/>
                <a:gridCol w="1418345"/>
                <a:gridCol w="1418345"/>
                <a:gridCol w="1418345"/>
              </a:tblGrid>
              <a:tr h="2178796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2178796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475" name="Rounded Rectangle"/>
          <p:cNvSpPr/>
          <p:nvPr/>
        </p:nvSpPr>
        <p:spPr>
          <a:xfrm>
            <a:off x="1945387" y="1141722"/>
            <a:ext cx="11961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76" name="Rounded Rectangle"/>
          <p:cNvSpPr/>
          <p:nvPr/>
        </p:nvSpPr>
        <p:spPr>
          <a:xfrm>
            <a:off x="3360036" y="1141722"/>
            <a:ext cx="11961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77" name="Rounded Rectangle"/>
          <p:cNvSpPr/>
          <p:nvPr/>
        </p:nvSpPr>
        <p:spPr>
          <a:xfrm>
            <a:off x="4774684" y="1141722"/>
            <a:ext cx="11961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78" name="Rounded Rectangle"/>
          <p:cNvSpPr/>
          <p:nvPr/>
        </p:nvSpPr>
        <p:spPr>
          <a:xfrm>
            <a:off x="6189333" y="1141722"/>
            <a:ext cx="11961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79" name="Rectangle"/>
          <p:cNvSpPr/>
          <p:nvPr/>
        </p:nvSpPr>
        <p:spPr>
          <a:xfrm>
            <a:off x="277043" y="1089084"/>
            <a:ext cx="1473624" cy="974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80" name="Topic:…"/>
          <p:cNvSpPr txBox="1"/>
          <p:nvPr/>
        </p:nvSpPr>
        <p:spPr>
          <a:xfrm>
            <a:off x="335865" y="382561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481" name="Rounded Rectangle"/>
          <p:cNvSpPr/>
          <p:nvPr/>
        </p:nvSpPr>
        <p:spPr>
          <a:xfrm>
            <a:off x="275455" y="2537725"/>
            <a:ext cx="1476800" cy="1096767"/>
          </a:xfrm>
          <a:prstGeom prst="roundRect">
            <a:avLst>
              <a:gd name="adj" fmla="val 3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82" name="Rounded Rectangle"/>
          <p:cNvSpPr/>
          <p:nvPr/>
        </p:nvSpPr>
        <p:spPr>
          <a:xfrm>
            <a:off x="275455" y="4780297"/>
            <a:ext cx="1476800" cy="1096767"/>
          </a:xfrm>
          <a:prstGeom prst="roundRect">
            <a:avLst>
              <a:gd name="adj" fmla="val 3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83" name="Rounded Rectangle"/>
          <p:cNvSpPr/>
          <p:nvPr/>
        </p:nvSpPr>
        <p:spPr>
          <a:xfrm>
            <a:off x="7603982" y="1141722"/>
            <a:ext cx="11961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486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487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graphicFrame>
        <p:nvGraphicFramePr>
          <p:cNvPr id="488" name="Table"/>
          <p:cNvGraphicFramePr/>
          <p:nvPr/>
        </p:nvGraphicFramePr>
        <p:xfrm>
          <a:off x="418564" y="2050227"/>
          <a:ext cx="8510072" cy="43623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418345"/>
                <a:gridCol w="1418345"/>
                <a:gridCol w="1418345"/>
                <a:gridCol w="1418345"/>
                <a:gridCol w="1418345"/>
                <a:gridCol w="1418345"/>
              </a:tblGrid>
              <a:tr h="1452531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452531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452531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489" name="Rounded Rectangle"/>
          <p:cNvSpPr/>
          <p:nvPr/>
        </p:nvSpPr>
        <p:spPr>
          <a:xfrm>
            <a:off x="1945387" y="1141722"/>
            <a:ext cx="11961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90" name="Rounded Rectangle"/>
          <p:cNvSpPr/>
          <p:nvPr/>
        </p:nvSpPr>
        <p:spPr>
          <a:xfrm>
            <a:off x="3360036" y="1141722"/>
            <a:ext cx="11961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91" name="Rounded Rectangle"/>
          <p:cNvSpPr/>
          <p:nvPr/>
        </p:nvSpPr>
        <p:spPr>
          <a:xfrm>
            <a:off x="4774684" y="1141722"/>
            <a:ext cx="11961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92" name="Rounded Rectangle"/>
          <p:cNvSpPr/>
          <p:nvPr/>
        </p:nvSpPr>
        <p:spPr>
          <a:xfrm>
            <a:off x="6189333" y="1141722"/>
            <a:ext cx="11961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93" name="Rectangle"/>
          <p:cNvSpPr/>
          <p:nvPr/>
        </p:nvSpPr>
        <p:spPr>
          <a:xfrm>
            <a:off x="277043" y="1089084"/>
            <a:ext cx="1473624" cy="974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94" name="Topic:…"/>
          <p:cNvSpPr txBox="1"/>
          <p:nvPr/>
        </p:nvSpPr>
        <p:spPr>
          <a:xfrm>
            <a:off x="335865" y="382561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495" name="Rounded Rectangle"/>
          <p:cNvSpPr/>
          <p:nvPr/>
        </p:nvSpPr>
        <p:spPr>
          <a:xfrm>
            <a:off x="7603982" y="1141722"/>
            <a:ext cx="11961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96" name="Rounded Rectangle"/>
          <p:cNvSpPr/>
          <p:nvPr/>
        </p:nvSpPr>
        <p:spPr>
          <a:xfrm>
            <a:off x="276097" y="2216977"/>
            <a:ext cx="1475516" cy="1096767"/>
          </a:xfrm>
          <a:prstGeom prst="roundRect">
            <a:avLst>
              <a:gd name="adj" fmla="val 3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97" name="Rounded Rectangle"/>
          <p:cNvSpPr/>
          <p:nvPr/>
        </p:nvSpPr>
        <p:spPr>
          <a:xfrm>
            <a:off x="276097" y="3683022"/>
            <a:ext cx="1475516" cy="1096767"/>
          </a:xfrm>
          <a:prstGeom prst="roundRect">
            <a:avLst>
              <a:gd name="adj" fmla="val 3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98" name="Rounded Rectangle"/>
          <p:cNvSpPr/>
          <p:nvPr/>
        </p:nvSpPr>
        <p:spPr>
          <a:xfrm>
            <a:off x="276097" y="5149067"/>
            <a:ext cx="1475516" cy="1096767"/>
          </a:xfrm>
          <a:prstGeom prst="roundRect">
            <a:avLst>
              <a:gd name="adj" fmla="val 3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501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502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graphicFrame>
        <p:nvGraphicFramePr>
          <p:cNvPr id="503" name="Table"/>
          <p:cNvGraphicFramePr/>
          <p:nvPr/>
        </p:nvGraphicFramePr>
        <p:xfrm>
          <a:off x="418564" y="2050227"/>
          <a:ext cx="8510072" cy="43623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418345"/>
                <a:gridCol w="1418345"/>
                <a:gridCol w="1418345"/>
                <a:gridCol w="1418345"/>
                <a:gridCol w="1418345"/>
                <a:gridCol w="1418345"/>
              </a:tblGrid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504" name="Rounded Rectangle"/>
          <p:cNvSpPr/>
          <p:nvPr/>
        </p:nvSpPr>
        <p:spPr>
          <a:xfrm>
            <a:off x="1945387" y="1141722"/>
            <a:ext cx="11961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05" name="Rounded Rectangle"/>
          <p:cNvSpPr/>
          <p:nvPr/>
        </p:nvSpPr>
        <p:spPr>
          <a:xfrm>
            <a:off x="3360036" y="1141722"/>
            <a:ext cx="11961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06" name="Rounded Rectangle"/>
          <p:cNvSpPr/>
          <p:nvPr/>
        </p:nvSpPr>
        <p:spPr>
          <a:xfrm>
            <a:off x="4774684" y="1141722"/>
            <a:ext cx="11961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07" name="Rounded Rectangle"/>
          <p:cNvSpPr/>
          <p:nvPr/>
        </p:nvSpPr>
        <p:spPr>
          <a:xfrm>
            <a:off x="6189333" y="1141722"/>
            <a:ext cx="11961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08" name="Rectangle"/>
          <p:cNvSpPr/>
          <p:nvPr/>
        </p:nvSpPr>
        <p:spPr>
          <a:xfrm>
            <a:off x="277043" y="1089084"/>
            <a:ext cx="1473624" cy="974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09" name="Topic:…"/>
          <p:cNvSpPr txBox="1"/>
          <p:nvPr/>
        </p:nvSpPr>
        <p:spPr>
          <a:xfrm>
            <a:off x="335865" y="382561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510" name="Rounded Rectangle"/>
          <p:cNvSpPr/>
          <p:nvPr/>
        </p:nvSpPr>
        <p:spPr>
          <a:xfrm>
            <a:off x="7603982" y="1141722"/>
            <a:ext cx="1196116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11" name="Rounded Rectangle"/>
          <p:cNvSpPr/>
          <p:nvPr/>
        </p:nvSpPr>
        <p:spPr>
          <a:xfrm>
            <a:off x="277255" y="2141908"/>
            <a:ext cx="1473201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12" name="Rounded Rectangle"/>
          <p:cNvSpPr/>
          <p:nvPr/>
        </p:nvSpPr>
        <p:spPr>
          <a:xfrm>
            <a:off x="277255" y="3272099"/>
            <a:ext cx="1473201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13" name="Rounded Rectangle"/>
          <p:cNvSpPr/>
          <p:nvPr/>
        </p:nvSpPr>
        <p:spPr>
          <a:xfrm>
            <a:off x="277255" y="4361947"/>
            <a:ext cx="1473201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14" name="Rounded Rectangle"/>
          <p:cNvSpPr/>
          <p:nvPr/>
        </p:nvSpPr>
        <p:spPr>
          <a:xfrm>
            <a:off x="277255" y="5451795"/>
            <a:ext cx="1473201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Decision Making Variables"/>
          <p:cNvSpPr txBox="1"/>
          <p:nvPr/>
        </p:nvSpPr>
        <p:spPr>
          <a:xfrm>
            <a:off x="958873" y="240406"/>
            <a:ext cx="7429454" cy="6469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ctr">
            <a:spAutoFit/>
          </a:bodyPr>
          <a:lstStyle>
            <a:lvl1pPr>
              <a:defRPr b="0"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Decision Making Variables</a:t>
            </a:r>
          </a:p>
        </p:txBody>
      </p:sp>
      <p:sp>
        <p:nvSpPr>
          <p:cNvPr id="135" name="Time…"/>
          <p:cNvSpPr txBox="1"/>
          <p:nvPr/>
        </p:nvSpPr>
        <p:spPr>
          <a:xfrm>
            <a:off x="3207736" y="2893497"/>
            <a:ext cx="4065886" cy="13377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>
            <a:spAutoFit/>
          </a:bodyPr>
          <a:lstStyle/>
          <a:p>
            <a:pPr marL="228600" indent="-228600" algn="l" defTabSz="821531">
              <a:buSzPct val="7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Time</a:t>
            </a:r>
          </a:p>
          <a:p>
            <a:pPr marL="228600" indent="-228600" algn="l" defTabSz="821531">
              <a:buSzPct val="7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Various Options</a:t>
            </a:r>
          </a:p>
          <a:p>
            <a:pPr marL="228600" indent="-228600" algn="l" defTabSz="821531">
              <a:buSzPct val="70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Others’ Perspectives</a:t>
            </a:r>
          </a:p>
        </p:txBody>
      </p:sp>
      <p:pic>
        <p:nvPicPr>
          <p:cNvPr id="136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137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138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139" name="Rounded Rectangle"/>
          <p:cNvSpPr/>
          <p:nvPr/>
        </p:nvSpPr>
        <p:spPr>
          <a:xfrm>
            <a:off x="1167785" y="1840082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0" name="Rounded Rectangle"/>
          <p:cNvSpPr/>
          <p:nvPr/>
        </p:nvSpPr>
        <p:spPr>
          <a:xfrm>
            <a:off x="1167785" y="2950101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1" name="Rounded Rectangle"/>
          <p:cNvSpPr/>
          <p:nvPr/>
        </p:nvSpPr>
        <p:spPr>
          <a:xfrm>
            <a:off x="1167785" y="4060120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2" name="Rounded Rectangle"/>
          <p:cNvSpPr/>
          <p:nvPr/>
        </p:nvSpPr>
        <p:spPr>
          <a:xfrm>
            <a:off x="1167785" y="5149968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517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518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graphicFrame>
        <p:nvGraphicFramePr>
          <p:cNvPr id="519" name="Table"/>
          <p:cNvGraphicFramePr/>
          <p:nvPr/>
        </p:nvGraphicFramePr>
        <p:xfrm>
          <a:off x="418564" y="2050227"/>
          <a:ext cx="8510072" cy="43623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215724"/>
                <a:gridCol w="1215724"/>
                <a:gridCol w="1215724"/>
                <a:gridCol w="1215724"/>
                <a:gridCol w="1215724"/>
                <a:gridCol w="1215724"/>
                <a:gridCol w="1215724"/>
              </a:tblGrid>
              <a:tr h="2178796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2178796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520" name="Rounded Rectangle"/>
          <p:cNvSpPr/>
          <p:nvPr/>
        </p:nvSpPr>
        <p:spPr>
          <a:xfrm>
            <a:off x="1643499" y="1110775"/>
            <a:ext cx="1104901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21" name="Rounded Rectangle"/>
          <p:cNvSpPr/>
          <p:nvPr/>
        </p:nvSpPr>
        <p:spPr>
          <a:xfrm>
            <a:off x="2893902" y="1110775"/>
            <a:ext cx="1104901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22" name="Rectangle"/>
          <p:cNvSpPr/>
          <p:nvPr/>
        </p:nvSpPr>
        <p:spPr>
          <a:xfrm>
            <a:off x="138967" y="1058137"/>
            <a:ext cx="1397001" cy="974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23" name="Topic:…"/>
          <p:cNvSpPr txBox="1"/>
          <p:nvPr/>
        </p:nvSpPr>
        <p:spPr>
          <a:xfrm>
            <a:off x="159477" y="368912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524" name="Rounded Rectangle"/>
          <p:cNvSpPr/>
          <p:nvPr/>
        </p:nvSpPr>
        <p:spPr>
          <a:xfrm>
            <a:off x="138967" y="2617795"/>
            <a:ext cx="1397001" cy="1096767"/>
          </a:xfrm>
          <a:prstGeom prst="roundRect">
            <a:avLst>
              <a:gd name="adj" fmla="val 3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25" name="Rounded Rectangle"/>
          <p:cNvSpPr/>
          <p:nvPr/>
        </p:nvSpPr>
        <p:spPr>
          <a:xfrm>
            <a:off x="138967" y="4860367"/>
            <a:ext cx="1397001" cy="1096766"/>
          </a:xfrm>
          <a:prstGeom prst="roundRect">
            <a:avLst>
              <a:gd name="adj" fmla="val 3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26" name="Rounded Rectangle"/>
          <p:cNvSpPr/>
          <p:nvPr/>
        </p:nvSpPr>
        <p:spPr>
          <a:xfrm>
            <a:off x="4118905" y="1110775"/>
            <a:ext cx="1104901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27" name="Rounded Rectangle"/>
          <p:cNvSpPr/>
          <p:nvPr/>
        </p:nvSpPr>
        <p:spPr>
          <a:xfrm>
            <a:off x="5345367" y="1110775"/>
            <a:ext cx="1104901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28" name="Rounded Rectangle"/>
          <p:cNvSpPr/>
          <p:nvPr/>
        </p:nvSpPr>
        <p:spPr>
          <a:xfrm>
            <a:off x="6556212" y="1110775"/>
            <a:ext cx="1104901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29" name="Rounded Rectangle"/>
          <p:cNvSpPr/>
          <p:nvPr/>
        </p:nvSpPr>
        <p:spPr>
          <a:xfrm>
            <a:off x="7782673" y="1110775"/>
            <a:ext cx="1104901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532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533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graphicFrame>
        <p:nvGraphicFramePr>
          <p:cNvPr id="534" name="Table"/>
          <p:cNvGraphicFramePr/>
          <p:nvPr/>
        </p:nvGraphicFramePr>
        <p:xfrm>
          <a:off x="418564" y="2050227"/>
          <a:ext cx="8510072" cy="43623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215724"/>
                <a:gridCol w="1215724"/>
                <a:gridCol w="1215724"/>
                <a:gridCol w="1215724"/>
                <a:gridCol w="1215724"/>
                <a:gridCol w="1215724"/>
                <a:gridCol w="1215724"/>
              </a:tblGrid>
              <a:tr h="1452531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452531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452531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535" name="Rounded Rectangle"/>
          <p:cNvSpPr/>
          <p:nvPr/>
        </p:nvSpPr>
        <p:spPr>
          <a:xfrm>
            <a:off x="1643499" y="1110775"/>
            <a:ext cx="1104901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36" name="Rounded Rectangle"/>
          <p:cNvSpPr/>
          <p:nvPr/>
        </p:nvSpPr>
        <p:spPr>
          <a:xfrm>
            <a:off x="2893902" y="1110775"/>
            <a:ext cx="1104901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37" name="Rectangle"/>
          <p:cNvSpPr/>
          <p:nvPr/>
        </p:nvSpPr>
        <p:spPr>
          <a:xfrm>
            <a:off x="138967" y="1058137"/>
            <a:ext cx="1397001" cy="974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38" name="Topic:…"/>
          <p:cNvSpPr txBox="1"/>
          <p:nvPr/>
        </p:nvSpPr>
        <p:spPr>
          <a:xfrm>
            <a:off x="159477" y="368912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539" name="Rounded Rectangle"/>
          <p:cNvSpPr/>
          <p:nvPr/>
        </p:nvSpPr>
        <p:spPr>
          <a:xfrm>
            <a:off x="4118905" y="1110775"/>
            <a:ext cx="1104901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40" name="Rounded Rectangle"/>
          <p:cNvSpPr/>
          <p:nvPr/>
        </p:nvSpPr>
        <p:spPr>
          <a:xfrm>
            <a:off x="5345367" y="1110775"/>
            <a:ext cx="1104901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41" name="Rounded Rectangle"/>
          <p:cNvSpPr/>
          <p:nvPr/>
        </p:nvSpPr>
        <p:spPr>
          <a:xfrm>
            <a:off x="6556212" y="1110775"/>
            <a:ext cx="1104901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42" name="Rounded Rectangle"/>
          <p:cNvSpPr/>
          <p:nvPr/>
        </p:nvSpPr>
        <p:spPr>
          <a:xfrm>
            <a:off x="7782673" y="1110775"/>
            <a:ext cx="1104901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43" name="Rounded Rectangle"/>
          <p:cNvSpPr/>
          <p:nvPr/>
        </p:nvSpPr>
        <p:spPr>
          <a:xfrm>
            <a:off x="138967" y="2216977"/>
            <a:ext cx="1397001" cy="1096767"/>
          </a:xfrm>
          <a:prstGeom prst="roundRect">
            <a:avLst>
              <a:gd name="adj" fmla="val 3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44" name="Rounded Rectangle"/>
          <p:cNvSpPr/>
          <p:nvPr/>
        </p:nvSpPr>
        <p:spPr>
          <a:xfrm>
            <a:off x="138967" y="3683022"/>
            <a:ext cx="1397001" cy="1096767"/>
          </a:xfrm>
          <a:prstGeom prst="roundRect">
            <a:avLst>
              <a:gd name="adj" fmla="val 3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45" name="Rounded Rectangle"/>
          <p:cNvSpPr/>
          <p:nvPr/>
        </p:nvSpPr>
        <p:spPr>
          <a:xfrm>
            <a:off x="138967" y="5149067"/>
            <a:ext cx="1397001" cy="1096767"/>
          </a:xfrm>
          <a:prstGeom prst="roundRect">
            <a:avLst>
              <a:gd name="adj" fmla="val 3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548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549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graphicFrame>
        <p:nvGraphicFramePr>
          <p:cNvPr id="550" name="Table"/>
          <p:cNvGraphicFramePr/>
          <p:nvPr/>
        </p:nvGraphicFramePr>
        <p:xfrm>
          <a:off x="418564" y="2050227"/>
          <a:ext cx="8510072" cy="43623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215724"/>
                <a:gridCol w="1215724"/>
                <a:gridCol w="1215724"/>
                <a:gridCol w="1215724"/>
                <a:gridCol w="1215724"/>
                <a:gridCol w="1215724"/>
                <a:gridCol w="1215724"/>
              </a:tblGrid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551" name="Location"/>
          <p:cNvSpPr/>
          <p:nvPr/>
        </p:nvSpPr>
        <p:spPr>
          <a:xfrm>
            <a:off x="1643499" y="1110775"/>
            <a:ext cx="1104901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Location</a:t>
            </a:r>
          </a:p>
        </p:txBody>
      </p:sp>
      <p:sp>
        <p:nvSpPr>
          <p:cNvPr id="552" name="Finances"/>
          <p:cNvSpPr/>
          <p:nvPr/>
        </p:nvSpPr>
        <p:spPr>
          <a:xfrm>
            <a:off x="2893902" y="1110775"/>
            <a:ext cx="1104901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Finances</a:t>
            </a:r>
          </a:p>
        </p:txBody>
      </p:sp>
      <p:sp>
        <p:nvSpPr>
          <p:cNvPr id="553" name="Stay or Take Offer"/>
          <p:cNvSpPr/>
          <p:nvPr/>
        </p:nvSpPr>
        <p:spPr>
          <a:xfrm>
            <a:off x="138967" y="1058137"/>
            <a:ext cx="1397001" cy="974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ctr"/>
          <a:lstStyle>
            <a:lvl1pPr>
              <a:defRPr b="0" sz="1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Stay or Take Offer</a:t>
            </a:r>
          </a:p>
        </p:txBody>
      </p:sp>
      <p:sp>
        <p:nvSpPr>
          <p:cNvPr id="554" name="Topic:…"/>
          <p:cNvSpPr txBox="1"/>
          <p:nvPr/>
        </p:nvSpPr>
        <p:spPr>
          <a:xfrm>
            <a:off x="159477" y="368912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555" name="Risks/Rewards"/>
          <p:cNvSpPr/>
          <p:nvPr/>
        </p:nvSpPr>
        <p:spPr>
          <a:xfrm>
            <a:off x="4118905" y="1110775"/>
            <a:ext cx="1104901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Risks/Rewards</a:t>
            </a:r>
          </a:p>
        </p:txBody>
      </p:sp>
      <p:sp>
        <p:nvSpPr>
          <p:cNvPr id="556" name="Legacy"/>
          <p:cNvSpPr/>
          <p:nvPr/>
        </p:nvSpPr>
        <p:spPr>
          <a:xfrm>
            <a:off x="5345367" y="1110775"/>
            <a:ext cx="1104901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Legacy</a:t>
            </a:r>
          </a:p>
        </p:txBody>
      </p:sp>
      <p:sp>
        <p:nvSpPr>
          <p:cNvPr id="557" name="Sense of Self"/>
          <p:cNvSpPr/>
          <p:nvPr/>
        </p:nvSpPr>
        <p:spPr>
          <a:xfrm>
            <a:off x="6556212" y="1110775"/>
            <a:ext cx="1104901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Sense of Self</a:t>
            </a:r>
          </a:p>
        </p:txBody>
      </p:sp>
      <p:sp>
        <p:nvSpPr>
          <p:cNvPr id="558" name="Rounded Rectangle"/>
          <p:cNvSpPr/>
          <p:nvPr/>
        </p:nvSpPr>
        <p:spPr>
          <a:xfrm>
            <a:off x="7782673" y="1110775"/>
            <a:ext cx="1104901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59" name="Yes to Job Offer - 1 year"/>
          <p:cNvSpPr/>
          <p:nvPr/>
        </p:nvSpPr>
        <p:spPr>
          <a:xfrm>
            <a:off x="138967" y="2141908"/>
            <a:ext cx="1397001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Yes to Job Offer - 1 year</a:t>
            </a:r>
          </a:p>
        </p:txBody>
      </p:sp>
      <p:sp>
        <p:nvSpPr>
          <p:cNvPr id="560" name="Yes to Job Offer - 3 years"/>
          <p:cNvSpPr/>
          <p:nvPr/>
        </p:nvSpPr>
        <p:spPr>
          <a:xfrm>
            <a:off x="138967" y="3251928"/>
            <a:ext cx="1397001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Yes to Job Offer - 3 years</a:t>
            </a:r>
          </a:p>
        </p:txBody>
      </p:sp>
      <p:sp>
        <p:nvSpPr>
          <p:cNvPr id="561" name="Yes to Stay - 1 year"/>
          <p:cNvSpPr/>
          <p:nvPr/>
        </p:nvSpPr>
        <p:spPr>
          <a:xfrm>
            <a:off x="138967" y="4361947"/>
            <a:ext cx="1397001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Yes to Stay - 1 year</a:t>
            </a:r>
          </a:p>
        </p:txBody>
      </p:sp>
      <p:sp>
        <p:nvSpPr>
          <p:cNvPr id="562" name="Yes to Stay - 3 years"/>
          <p:cNvSpPr/>
          <p:nvPr/>
        </p:nvSpPr>
        <p:spPr>
          <a:xfrm>
            <a:off x="138967" y="5451795"/>
            <a:ext cx="1397001" cy="869108"/>
          </a:xfrm>
          <a:prstGeom prst="roundRect">
            <a:avLst>
              <a:gd name="adj" fmla="val 4818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Yes to Stay - 3 years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879" t="1983" r="6950" b="3902"/>
          <a:stretch>
            <a:fillRect/>
          </a:stretch>
        </p:blipFill>
        <p:spPr>
          <a:xfrm>
            <a:off x="6029429" y="6468610"/>
            <a:ext cx="479984" cy="479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11" h="21564" fill="norm" stroke="1" extrusionOk="0">
                <a:moveTo>
                  <a:pt x="11176" y="32"/>
                </a:moveTo>
                <a:cubicBezTo>
                  <a:pt x="10627" y="-24"/>
                  <a:pt x="9515" y="-4"/>
                  <a:pt x="9005" y="67"/>
                </a:cubicBezTo>
                <a:cubicBezTo>
                  <a:pt x="7637" y="258"/>
                  <a:pt x="6371" y="678"/>
                  <a:pt x="5257" y="1335"/>
                </a:cubicBezTo>
                <a:cubicBezTo>
                  <a:pt x="2537" y="2940"/>
                  <a:pt x="697" y="5688"/>
                  <a:pt x="152" y="8905"/>
                </a:cubicBezTo>
                <a:cubicBezTo>
                  <a:pt x="50" y="9507"/>
                  <a:pt x="-3" y="10156"/>
                  <a:pt x="0" y="10815"/>
                </a:cubicBezTo>
                <a:cubicBezTo>
                  <a:pt x="2" y="11474"/>
                  <a:pt x="62" y="12134"/>
                  <a:pt x="169" y="12743"/>
                </a:cubicBezTo>
                <a:cubicBezTo>
                  <a:pt x="816" y="16433"/>
                  <a:pt x="3210" y="19489"/>
                  <a:pt x="6529" y="20849"/>
                </a:cubicBezTo>
                <a:cubicBezTo>
                  <a:pt x="7350" y="21185"/>
                  <a:pt x="8260" y="21417"/>
                  <a:pt x="9090" y="21509"/>
                </a:cubicBezTo>
                <a:cubicBezTo>
                  <a:pt x="9252" y="21527"/>
                  <a:pt x="9417" y="21539"/>
                  <a:pt x="9463" y="21545"/>
                </a:cubicBezTo>
                <a:cubicBezTo>
                  <a:pt x="9726" y="21576"/>
                  <a:pt x="10913" y="21567"/>
                  <a:pt x="11278" y="21527"/>
                </a:cubicBezTo>
                <a:cubicBezTo>
                  <a:pt x="13248" y="21309"/>
                  <a:pt x="15037" y="20552"/>
                  <a:pt x="16569" y="19295"/>
                </a:cubicBezTo>
                <a:cubicBezTo>
                  <a:pt x="20383" y="16169"/>
                  <a:pt x="21597" y="10625"/>
                  <a:pt x="19469" y="6048"/>
                </a:cubicBezTo>
                <a:cubicBezTo>
                  <a:pt x="18955" y="4943"/>
                  <a:pt x="18405" y="4127"/>
                  <a:pt x="17604" y="3263"/>
                </a:cubicBezTo>
                <a:cubicBezTo>
                  <a:pt x="16778" y="2374"/>
                  <a:pt x="15990" y="1745"/>
                  <a:pt x="15009" y="1210"/>
                </a:cubicBezTo>
                <a:cubicBezTo>
                  <a:pt x="13782" y="542"/>
                  <a:pt x="12578" y="174"/>
                  <a:pt x="11176" y="32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565" name="www.corporatecoach.training"/>
          <p:cNvSpPr txBox="1"/>
          <p:nvPr/>
        </p:nvSpPr>
        <p:spPr>
          <a:xfrm>
            <a:off x="6589463" y="6691020"/>
            <a:ext cx="2453724" cy="2960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14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566" name="Corporate Sponsored Coaching"/>
          <p:cNvSpPr txBox="1"/>
          <p:nvPr/>
        </p:nvSpPr>
        <p:spPr>
          <a:xfrm>
            <a:off x="6565111" y="6464947"/>
            <a:ext cx="2662461" cy="2960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1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567" name="What are you learning as you see your thoughts laid out here?"/>
          <p:cNvSpPr txBox="1"/>
          <p:nvPr/>
        </p:nvSpPr>
        <p:spPr>
          <a:xfrm>
            <a:off x="903890" y="587375"/>
            <a:ext cx="7174184" cy="20969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ctr">
            <a:spAutoFit/>
          </a:bodyPr>
          <a:lstStyle>
            <a:lvl1pPr>
              <a:lnSpc>
                <a:spcPct val="70000"/>
              </a:lnSpc>
              <a:defRPr b="0" sz="49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What are you learning as you see your thoughts laid out here?</a:t>
            </a:r>
          </a:p>
        </p:txBody>
      </p:sp>
      <p:sp>
        <p:nvSpPr>
          <p:cNvPr id="568" name="Woman"/>
          <p:cNvSpPr/>
          <p:nvPr/>
        </p:nvSpPr>
        <p:spPr>
          <a:xfrm>
            <a:off x="3249792" y="3487742"/>
            <a:ext cx="2482380" cy="6214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fill="norm" stroke="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rgbClr val="3E4361"/>
          </a:solidFill>
          <a:ln w="3175"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005493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572" name="Group"/>
          <p:cNvGrpSpPr/>
          <p:nvPr/>
        </p:nvGrpSpPr>
        <p:grpSpPr>
          <a:xfrm>
            <a:off x="4251006" y="2592171"/>
            <a:ext cx="479952" cy="836850"/>
            <a:chOff x="0" y="0"/>
            <a:chExt cx="479951" cy="836849"/>
          </a:xfrm>
        </p:grpSpPr>
        <p:sp>
          <p:nvSpPr>
            <p:cNvPr id="569" name="Shape"/>
            <p:cNvSpPr/>
            <p:nvPr/>
          </p:nvSpPr>
          <p:spPr>
            <a:xfrm>
              <a:off x="0" y="4650"/>
              <a:ext cx="479952" cy="657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4" y="0"/>
                    <a:pt x="0" y="3595"/>
                    <a:pt x="0" y="8032"/>
                  </a:cubicBezTo>
                  <a:cubicBezTo>
                    <a:pt x="0" y="8857"/>
                    <a:pt x="165" y="9654"/>
                    <a:pt x="476" y="10403"/>
                  </a:cubicBezTo>
                  <a:cubicBezTo>
                    <a:pt x="476" y="10403"/>
                    <a:pt x="475" y="10405"/>
                    <a:pt x="476" y="10405"/>
                  </a:cubicBezTo>
                  <a:cubicBezTo>
                    <a:pt x="490" y="10449"/>
                    <a:pt x="528" y="10524"/>
                    <a:pt x="580" y="10629"/>
                  </a:cubicBezTo>
                  <a:cubicBezTo>
                    <a:pt x="694" y="10877"/>
                    <a:pt x="822" y="11120"/>
                    <a:pt x="966" y="11356"/>
                  </a:cubicBezTo>
                  <a:cubicBezTo>
                    <a:pt x="2223" y="13642"/>
                    <a:pt x="5440" y="19174"/>
                    <a:pt x="5440" y="20415"/>
                  </a:cubicBezTo>
                  <a:lnTo>
                    <a:pt x="5657" y="21376"/>
                  </a:lnTo>
                  <a:cubicBezTo>
                    <a:pt x="5657" y="21376"/>
                    <a:pt x="5698" y="21476"/>
                    <a:pt x="5818" y="21600"/>
                  </a:cubicBezTo>
                  <a:lnTo>
                    <a:pt x="15815" y="21600"/>
                  </a:lnTo>
                  <a:cubicBezTo>
                    <a:pt x="15936" y="21476"/>
                    <a:pt x="15976" y="21376"/>
                    <a:pt x="15976" y="21376"/>
                  </a:cubicBezTo>
                  <a:lnTo>
                    <a:pt x="16193" y="20415"/>
                  </a:lnTo>
                  <a:cubicBezTo>
                    <a:pt x="16193" y="18906"/>
                    <a:pt x="20942" y="11057"/>
                    <a:pt x="21151" y="10405"/>
                  </a:cubicBezTo>
                  <a:cubicBezTo>
                    <a:pt x="21157" y="10385"/>
                    <a:pt x="21154" y="10369"/>
                    <a:pt x="21139" y="10356"/>
                  </a:cubicBezTo>
                  <a:cubicBezTo>
                    <a:pt x="21437" y="9621"/>
                    <a:pt x="21600" y="8839"/>
                    <a:pt x="21600" y="8032"/>
                  </a:cubicBezTo>
                  <a:cubicBezTo>
                    <a:pt x="21600" y="3595"/>
                    <a:pt x="16763" y="0"/>
                    <a:pt x="10798" y="0"/>
                  </a:cubicBezTo>
                  <a:close/>
                </a:path>
              </a:pathLst>
            </a:custGeom>
            <a:solidFill>
              <a:srgbClr val="F8F7F9"/>
            </a:solidFill>
            <a:ln w="3175" cap="flat">
              <a:noFill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70" name="Shape"/>
            <p:cNvSpPr/>
            <p:nvPr/>
          </p:nvSpPr>
          <p:spPr>
            <a:xfrm>
              <a:off x="131531" y="686433"/>
              <a:ext cx="216890" cy="150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" y="0"/>
                  </a:moveTo>
                  <a:cubicBezTo>
                    <a:pt x="21" y="169"/>
                    <a:pt x="0" y="344"/>
                    <a:pt x="0" y="526"/>
                  </a:cubicBezTo>
                  <a:lnTo>
                    <a:pt x="0" y="3883"/>
                  </a:lnTo>
                  <a:cubicBezTo>
                    <a:pt x="0" y="4991"/>
                    <a:pt x="573" y="5910"/>
                    <a:pt x="1309" y="6081"/>
                  </a:cubicBezTo>
                  <a:cubicBezTo>
                    <a:pt x="1133" y="6411"/>
                    <a:pt x="1019" y="6818"/>
                    <a:pt x="1019" y="7264"/>
                  </a:cubicBezTo>
                  <a:lnTo>
                    <a:pt x="1019" y="10203"/>
                  </a:lnTo>
                  <a:cubicBezTo>
                    <a:pt x="1019" y="11278"/>
                    <a:pt x="1632" y="12162"/>
                    <a:pt x="2378" y="12162"/>
                  </a:cubicBezTo>
                  <a:lnTo>
                    <a:pt x="2800" y="12162"/>
                  </a:lnTo>
                  <a:lnTo>
                    <a:pt x="2800" y="14850"/>
                  </a:lnTo>
                  <a:cubicBezTo>
                    <a:pt x="2800" y="15890"/>
                    <a:pt x="3396" y="16738"/>
                    <a:pt x="4118" y="16738"/>
                  </a:cubicBezTo>
                  <a:lnTo>
                    <a:pt x="6413" y="16738"/>
                  </a:lnTo>
                  <a:cubicBezTo>
                    <a:pt x="6654" y="19472"/>
                    <a:pt x="8520" y="21600"/>
                    <a:pt x="10796" y="21600"/>
                  </a:cubicBezTo>
                  <a:cubicBezTo>
                    <a:pt x="13072" y="21600"/>
                    <a:pt x="14946" y="19471"/>
                    <a:pt x="15187" y="16738"/>
                  </a:cubicBezTo>
                  <a:lnTo>
                    <a:pt x="17482" y="16738"/>
                  </a:lnTo>
                  <a:cubicBezTo>
                    <a:pt x="18204" y="16738"/>
                    <a:pt x="18800" y="15890"/>
                    <a:pt x="18800" y="14850"/>
                  </a:cubicBezTo>
                  <a:lnTo>
                    <a:pt x="18800" y="12162"/>
                  </a:lnTo>
                  <a:lnTo>
                    <a:pt x="19222" y="12162"/>
                  </a:lnTo>
                  <a:cubicBezTo>
                    <a:pt x="19968" y="12162"/>
                    <a:pt x="20573" y="11279"/>
                    <a:pt x="20573" y="10203"/>
                  </a:cubicBezTo>
                  <a:lnTo>
                    <a:pt x="20573" y="7264"/>
                  </a:lnTo>
                  <a:cubicBezTo>
                    <a:pt x="20573" y="6818"/>
                    <a:pt x="20467" y="6411"/>
                    <a:pt x="20291" y="6081"/>
                  </a:cubicBezTo>
                  <a:cubicBezTo>
                    <a:pt x="21027" y="5910"/>
                    <a:pt x="21600" y="4991"/>
                    <a:pt x="21600" y="3883"/>
                  </a:cubicBezTo>
                  <a:lnTo>
                    <a:pt x="21600" y="526"/>
                  </a:lnTo>
                  <a:cubicBezTo>
                    <a:pt x="21600" y="344"/>
                    <a:pt x="21579" y="170"/>
                    <a:pt x="2155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D6D5D5"/>
            </a:solidFill>
            <a:ln w="3175" cap="flat">
              <a:noFill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71" name="!"/>
            <p:cNvSpPr txBox="1"/>
            <p:nvPr/>
          </p:nvSpPr>
          <p:spPr>
            <a:xfrm>
              <a:off x="90557" y="0"/>
              <a:ext cx="298837" cy="66729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7384" tIns="27384" rIns="27384" bIns="27384" numCol="1" anchor="ctr">
              <a:noAutofit/>
            </a:bodyPr>
            <a:lstStyle>
              <a:lvl1pPr>
                <a:defRPr b="0" sz="4200">
                  <a:solidFill>
                    <a:srgbClr val="3F4361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pPr/>
              <a:r>
                <a:t>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Decision Making Frameworks"/>
          <p:cNvSpPr txBox="1"/>
          <p:nvPr/>
        </p:nvSpPr>
        <p:spPr>
          <a:xfrm>
            <a:off x="1086508" y="332411"/>
            <a:ext cx="7174184" cy="15013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ctr">
            <a:spAutoFit/>
          </a:bodyPr>
          <a:lstStyle>
            <a:lvl1pPr>
              <a:lnSpc>
                <a:spcPct val="70000"/>
              </a:lnSpc>
              <a:defRPr b="0" sz="49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Decision Making Frameworks</a:t>
            </a:r>
          </a:p>
        </p:txBody>
      </p:sp>
      <p:sp>
        <p:nvSpPr>
          <p:cNvPr id="575" name="Woman"/>
          <p:cNvSpPr/>
          <p:nvPr/>
        </p:nvSpPr>
        <p:spPr>
          <a:xfrm>
            <a:off x="1490734" y="2238345"/>
            <a:ext cx="6598433" cy="16518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fill="norm" stroke="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rgbClr val="3E4361"/>
          </a:solidFill>
          <a:ln w="3175"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005493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aphicFrame>
        <p:nvGraphicFramePr>
          <p:cNvPr id="576" name="Table"/>
          <p:cNvGraphicFramePr/>
          <p:nvPr/>
        </p:nvGraphicFramePr>
        <p:xfrm>
          <a:off x="4170955" y="2833257"/>
          <a:ext cx="1127852" cy="92618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8787"/>
                <a:gridCol w="278787"/>
                <a:gridCol w="278787"/>
                <a:gridCol w="278787"/>
              </a:tblGrid>
              <a:tr h="228371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228371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228371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228371">
                <a:tc>
                  <a:txBody>
                    <a:bodyPr/>
                    <a:lstStyle/>
                    <a:p>
                      <a:pPr defTabSz="584200"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577" name="?"/>
          <p:cNvSpPr txBox="1"/>
          <p:nvPr/>
        </p:nvSpPr>
        <p:spPr>
          <a:xfrm>
            <a:off x="4515072" y="2751968"/>
            <a:ext cx="194216" cy="4002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ctr"/>
          <a:lstStyle>
            <a:lvl1pPr>
              <a:defRPr b="0" sz="1700">
                <a:solidFill>
                  <a:srgbClr val="3F4361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578" name="?"/>
          <p:cNvSpPr txBox="1"/>
          <p:nvPr/>
        </p:nvSpPr>
        <p:spPr>
          <a:xfrm>
            <a:off x="4771737" y="2751968"/>
            <a:ext cx="194215" cy="4002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ctr"/>
          <a:lstStyle>
            <a:lvl1pPr>
              <a:defRPr b="0" sz="1700">
                <a:solidFill>
                  <a:srgbClr val="3F4361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579" name="?"/>
          <p:cNvSpPr txBox="1"/>
          <p:nvPr/>
        </p:nvSpPr>
        <p:spPr>
          <a:xfrm>
            <a:off x="5028401" y="2751968"/>
            <a:ext cx="194215" cy="4002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ctr"/>
          <a:lstStyle>
            <a:lvl1pPr>
              <a:defRPr b="0" sz="1700">
                <a:solidFill>
                  <a:srgbClr val="3F4361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580" name="?"/>
          <p:cNvSpPr txBox="1"/>
          <p:nvPr/>
        </p:nvSpPr>
        <p:spPr>
          <a:xfrm>
            <a:off x="4199981" y="2960861"/>
            <a:ext cx="194216" cy="4002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ctr"/>
          <a:lstStyle>
            <a:lvl1pPr>
              <a:defRPr b="0" sz="1700">
                <a:solidFill>
                  <a:srgbClr val="3F4361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581" name="?"/>
          <p:cNvSpPr txBox="1"/>
          <p:nvPr/>
        </p:nvSpPr>
        <p:spPr>
          <a:xfrm>
            <a:off x="4199981" y="3203877"/>
            <a:ext cx="194216" cy="4002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ctr"/>
          <a:lstStyle>
            <a:lvl1pPr>
              <a:defRPr b="0" sz="1700">
                <a:solidFill>
                  <a:srgbClr val="3F4361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582" name="?"/>
          <p:cNvSpPr txBox="1"/>
          <p:nvPr/>
        </p:nvSpPr>
        <p:spPr>
          <a:xfrm>
            <a:off x="4199981" y="3426419"/>
            <a:ext cx="194216" cy="4002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ctr"/>
          <a:lstStyle>
            <a:lvl1pPr>
              <a:defRPr b="0" sz="1700">
                <a:solidFill>
                  <a:srgbClr val="3F4361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/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electing Elements and Variables"/>
          <p:cNvSpPr txBox="1"/>
          <p:nvPr/>
        </p:nvSpPr>
        <p:spPr>
          <a:xfrm>
            <a:off x="958873" y="265183"/>
            <a:ext cx="7429454" cy="5973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ctr">
            <a:spAutoFit/>
          </a:bodyPr>
          <a:lstStyle>
            <a:lvl1pPr>
              <a:defRPr b="0" sz="3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Selecting Elements and Variables</a:t>
            </a:r>
          </a:p>
        </p:txBody>
      </p:sp>
      <p:sp>
        <p:nvSpPr>
          <p:cNvPr id="145" name="Identify 10, 20 or more relevant elements…"/>
          <p:cNvSpPr txBox="1"/>
          <p:nvPr/>
        </p:nvSpPr>
        <p:spPr>
          <a:xfrm>
            <a:off x="2815715" y="2501272"/>
            <a:ext cx="5254911" cy="35851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/>
          <a:p>
            <a:pPr marL="228600" indent="-228600" algn="l" defTabSz="821531">
              <a:spcBef>
                <a:spcPts val="2100"/>
              </a:spcBef>
              <a:buSzPct val="70000"/>
              <a:buChar char="•"/>
              <a:defRPr b="0" sz="3100">
                <a:latin typeface="Arial"/>
                <a:ea typeface="Arial"/>
                <a:cs typeface="Arial"/>
                <a:sym typeface="Arial"/>
              </a:defRPr>
            </a:pPr>
            <a:r>
              <a:t>Identify 10, 20 or more relevant elements</a:t>
            </a:r>
          </a:p>
          <a:p>
            <a:pPr marL="228600" indent="-228600" algn="l" defTabSz="821531">
              <a:spcBef>
                <a:spcPts val="2100"/>
              </a:spcBef>
              <a:buSzPct val="70000"/>
              <a:buChar char="•"/>
              <a:defRPr b="0" sz="3100">
                <a:latin typeface="Arial"/>
                <a:ea typeface="Arial"/>
                <a:cs typeface="Arial"/>
                <a:sym typeface="Arial"/>
              </a:defRPr>
            </a:pPr>
            <a:r>
              <a:t>Select the top 5-10</a:t>
            </a:r>
          </a:p>
          <a:p>
            <a:pPr marL="228600" indent="-228600" algn="l" defTabSz="821531">
              <a:spcBef>
                <a:spcPts val="2100"/>
              </a:spcBef>
              <a:buSzPct val="70000"/>
              <a:buChar char="•"/>
              <a:defRPr b="0" sz="3100">
                <a:latin typeface="Arial"/>
                <a:ea typeface="Arial"/>
                <a:cs typeface="Arial"/>
                <a:sym typeface="Arial"/>
              </a:defRPr>
            </a:pPr>
            <a:r>
              <a:t>Rank the top 5-10</a:t>
            </a:r>
          </a:p>
          <a:p>
            <a:pPr marL="228600" indent="-228600" algn="l" defTabSz="821531">
              <a:spcBef>
                <a:spcPts val="2100"/>
              </a:spcBef>
              <a:buSzPct val="70000"/>
              <a:buChar char="•"/>
              <a:defRPr b="0" sz="3100">
                <a:latin typeface="Arial"/>
                <a:ea typeface="Arial"/>
                <a:cs typeface="Arial"/>
                <a:sym typeface="Arial"/>
              </a:defRPr>
            </a:pPr>
            <a:r>
              <a:t>Consider what variables help explore elements</a:t>
            </a:r>
          </a:p>
        </p:txBody>
      </p:sp>
      <p:pic>
        <p:nvPicPr>
          <p:cNvPr id="146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147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148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149" name="Rounded Rectangle"/>
          <p:cNvSpPr/>
          <p:nvPr/>
        </p:nvSpPr>
        <p:spPr>
          <a:xfrm>
            <a:off x="1992529" y="106361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0" name="Rounded Rectangle"/>
          <p:cNvSpPr/>
          <p:nvPr/>
        </p:nvSpPr>
        <p:spPr>
          <a:xfrm>
            <a:off x="3703261" y="106361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1" name="Rounded Rectangle"/>
          <p:cNvSpPr/>
          <p:nvPr/>
        </p:nvSpPr>
        <p:spPr>
          <a:xfrm>
            <a:off x="5413993" y="106361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2" name="Rounded Rectangle"/>
          <p:cNvSpPr/>
          <p:nvPr/>
        </p:nvSpPr>
        <p:spPr>
          <a:xfrm>
            <a:off x="7124725" y="1063615"/>
            <a:ext cx="16025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3" name="Rounded Rectangle"/>
          <p:cNvSpPr/>
          <p:nvPr/>
        </p:nvSpPr>
        <p:spPr>
          <a:xfrm>
            <a:off x="296203" y="2171357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4" name="Rounded Rectangle"/>
          <p:cNvSpPr/>
          <p:nvPr/>
        </p:nvSpPr>
        <p:spPr>
          <a:xfrm>
            <a:off x="296203" y="3281377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5" name="Rounded Rectangle"/>
          <p:cNvSpPr/>
          <p:nvPr/>
        </p:nvSpPr>
        <p:spPr>
          <a:xfrm>
            <a:off x="296203" y="4391396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6" name="Rounded Rectangle"/>
          <p:cNvSpPr/>
          <p:nvPr/>
        </p:nvSpPr>
        <p:spPr>
          <a:xfrm>
            <a:off x="296203" y="5481244"/>
            <a:ext cx="1564416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159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160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161" name="Sample Framework:"/>
          <p:cNvSpPr txBox="1"/>
          <p:nvPr/>
        </p:nvSpPr>
        <p:spPr>
          <a:xfrm>
            <a:off x="413047" y="-697079"/>
            <a:ext cx="8521106" cy="5727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ctr">
            <a:spAutoFit/>
          </a:bodyPr>
          <a:lstStyle>
            <a:lvl1pPr>
              <a:defRPr sz="3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Sample Framework:</a:t>
            </a:r>
          </a:p>
        </p:txBody>
      </p:sp>
      <p:graphicFrame>
        <p:nvGraphicFramePr>
          <p:cNvPr id="162" name="Table"/>
          <p:cNvGraphicFramePr/>
          <p:nvPr/>
        </p:nvGraphicFramePr>
        <p:xfrm>
          <a:off x="418564" y="2050227"/>
          <a:ext cx="8510072" cy="43623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27517"/>
                <a:gridCol w="2127517"/>
                <a:gridCol w="2127517"/>
                <a:gridCol w="2127517"/>
              </a:tblGrid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584200"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63" name="Rectangle"/>
          <p:cNvSpPr/>
          <p:nvPr/>
        </p:nvSpPr>
        <p:spPr>
          <a:xfrm>
            <a:off x="687621" y="828653"/>
            <a:ext cx="1573990" cy="11532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4" name="Topic:…"/>
          <p:cNvSpPr txBox="1"/>
          <p:nvPr/>
        </p:nvSpPr>
        <p:spPr>
          <a:xfrm>
            <a:off x="796626" y="205126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165" name="Option A"/>
          <p:cNvSpPr/>
          <p:nvPr/>
        </p:nvSpPr>
        <p:spPr>
          <a:xfrm>
            <a:off x="692408" y="2141908"/>
            <a:ext cx="1564417" cy="869109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Option A</a:t>
            </a:r>
          </a:p>
        </p:txBody>
      </p:sp>
      <p:sp>
        <p:nvSpPr>
          <p:cNvPr id="166" name="Option B"/>
          <p:cNvSpPr/>
          <p:nvPr/>
        </p:nvSpPr>
        <p:spPr>
          <a:xfrm>
            <a:off x="692408" y="3251928"/>
            <a:ext cx="1564417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Option B</a:t>
            </a:r>
          </a:p>
        </p:txBody>
      </p:sp>
      <p:sp>
        <p:nvSpPr>
          <p:cNvPr id="167" name="Option C"/>
          <p:cNvSpPr/>
          <p:nvPr/>
        </p:nvSpPr>
        <p:spPr>
          <a:xfrm>
            <a:off x="692408" y="4361947"/>
            <a:ext cx="1564417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Option C</a:t>
            </a:r>
          </a:p>
        </p:txBody>
      </p:sp>
      <p:sp>
        <p:nvSpPr>
          <p:cNvPr id="168" name="Option D"/>
          <p:cNvSpPr/>
          <p:nvPr/>
        </p:nvSpPr>
        <p:spPr>
          <a:xfrm>
            <a:off x="692408" y="5451795"/>
            <a:ext cx="1564417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Option D</a:t>
            </a:r>
          </a:p>
        </p:txBody>
      </p:sp>
      <p:sp>
        <p:nvSpPr>
          <p:cNvPr id="169" name="Facts"/>
          <p:cNvSpPr/>
          <p:nvPr/>
        </p:nvSpPr>
        <p:spPr>
          <a:xfrm>
            <a:off x="2685639" y="1117600"/>
            <a:ext cx="16660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Facts</a:t>
            </a:r>
          </a:p>
        </p:txBody>
      </p:sp>
      <p:sp>
        <p:nvSpPr>
          <p:cNvPr id="170" name="Intuition"/>
          <p:cNvSpPr/>
          <p:nvPr/>
        </p:nvSpPr>
        <p:spPr>
          <a:xfrm>
            <a:off x="4887264" y="1117600"/>
            <a:ext cx="16660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Intuition</a:t>
            </a:r>
          </a:p>
        </p:txBody>
      </p:sp>
      <p:sp>
        <p:nvSpPr>
          <p:cNvPr id="171" name="Questions"/>
          <p:cNvSpPr/>
          <p:nvPr/>
        </p:nvSpPr>
        <p:spPr>
          <a:xfrm>
            <a:off x="7088890" y="1117600"/>
            <a:ext cx="16660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Questions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174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175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176" name="Sample Framework:"/>
          <p:cNvSpPr txBox="1"/>
          <p:nvPr/>
        </p:nvSpPr>
        <p:spPr>
          <a:xfrm>
            <a:off x="413047" y="-697079"/>
            <a:ext cx="8521106" cy="5727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ctr">
            <a:spAutoFit/>
          </a:bodyPr>
          <a:lstStyle>
            <a:lvl1pPr>
              <a:defRPr sz="3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Sample Framework:</a:t>
            </a:r>
          </a:p>
        </p:txBody>
      </p:sp>
      <p:graphicFrame>
        <p:nvGraphicFramePr>
          <p:cNvPr id="177" name="Table"/>
          <p:cNvGraphicFramePr/>
          <p:nvPr/>
        </p:nvGraphicFramePr>
        <p:xfrm>
          <a:off x="418564" y="2050227"/>
          <a:ext cx="8510072" cy="43623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27517"/>
                <a:gridCol w="2127517"/>
                <a:gridCol w="2127517"/>
                <a:gridCol w="2127517"/>
              </a:tblGrid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584200"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78" name="Rectangle"/>
          <p:cNvSpPr/>
          <p:nvPr/>
        </p:nvSpPr>
        <p:spPr>
          <a:xfrm>
            <a:off x="687621" y="828653"/>
            <a:ext cx="1573990" cy="11532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9" name="Topic:…"/>
          <p:cNvSpPr txBox="1"/>
          <p:nvPr/>
        </p:nvSpPr>
        <p:spPr>
          <a:xfrm>
            <a:off x="796626" y="205126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180" name="Option A"/>
          <p:cNvSpPr/>
          <p:nvPr/>
        </p:nvSpPr>
        <p:spPr>
          <a:xfrm>
            <a:off x="692408" y="2141908"/>
            <a:ext cx="1564417" cy="869109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Option A</a:t>
            </a:r>
          </a:p>
        </p:txBody>
      </p:sp>
      <p:sp>
        <p:nvSpPr>
          <p:cNvPr id="181" name="Option B"/>
          <p:cNvSpPr/>
          <p:nvPr/>
        </p:nvSpPr>
        <p:spPr>
          <a:xfrm>
            <a:off x="692408" y="3251928"/>
            <a:ext cx="1564417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Option B</a:t>
            </a:r>
          </a:p>
        </p:txBody>
      </p:sp>
      <p:sp>
        <p:nvSpPr>
          <p:cNvPr id="182" name="Option C"/>
          <p:cNvSpPr/>
          <p:nvPr/>
        </p:nvSpPr>
        <p:spPr>
          <a:xfrm>
            <a:off x="692408" y="4361947"/>
            <a:ext cx="1564417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Option C</a:t>
            </a:r>
          </a:p>
        </p:txBody>
      </p:sp>
      <p:sp>
        <p:nvSpPr>
          <p:cNvPr id="183" name="Option D"/>
          <p:cNvSpPr/>
          <p:nvPr/>
        </p:nvSpPr>
        <p:spPr>
          <a:xfrm>
            <a:off x="692408" y="5451795"/>
            <a:ext cx="1564417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Option D</a:t>
            </a:r>
          </a:p>
        </p:txBody>
      </p:sp>
      <p:sp>
        <p:nvSpPr>
          <p:cNvPr id="184" name="Purpose"/>
          <p:cNvSpPr/>
          <p:nvPr/>
        </p:nvSpPr>
        <p:spPr>
          <a:xfrm>
            <a:off x="2685639" y="1117600"/>
            <a:ext cx="16660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Purpose</a:t>
            </a:r>
          </a:p>
        </p:txBody>
      </p:sp>
      <p:sp>
        <p:nvSpPr>
          <p:cNvPr id="185" name="Values"/>
          <p:cNvSpPr/>
          <p:nvPr/>
        </p:nvSpPr>
        <p:spPr>
          <a:xfrm>
            <a:off x="4887264" y="1117600"/>
            <a:ext cx="16660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Values</a:t>
            </a:r>
          </a:p>
        </p:txBody>
      </p:sp>
      <p:sp>
        <p:nvSpPr>
          <p:cNvPr id="186" name="Beliefs"/>
          <p:cNvSpPr/>
          <p:nvPr/>
        </p:nvSpPr>
        <p:spPr>
          <a:xfrm>
            <a:off x="7088890" y="1117600"/>
            <a:ext cx="16660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Beliefs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189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190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191" name="Sample Framework:"/>
          <p:cNvSpPr txBox="1"/>
          <p:nvPr/>
        </p:nvSpPr>
        <p:spPr>
          <a:xfrm>
            <a:off x="413047" y="-697079"/>
            <a:ext cx="8521106" cy="5727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ctr">
            <a:spAutoFit/>
          </a:bodyPr>
          <a:lstStyle>
            <a:lvl1pPr>
              <a:defRPr sz="3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Sample Framework:</a:t>
            </a:r>
          </a:p>
        </p:txBody>
      </p:sp>
      <p:graphicFrame>
        <p:nvGraphicFramePr>
          <p:cNvPr id="192" name="Table"/>
          <p:cNvGraphicFramePr/>
          <p:nvPr/>
        </p:nvGraphicFramePr>
        <p:xfrm>
          <a:off x="418564" y="2050227"/>
          <a:ext cx="8510072" cy="43623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27517"/>
                <a:gridCol w="2127517"/>
                <a:gridCol w="2127517"/>
                <a:gridCol w="2127517"/>
              </a:tblGrid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584200"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93" name="Rectangle"/>
          <p:cNvSpPr/>
          <p:nvPr/>
        </p:nvSpPr>
        <p:spPr>
          <a:xfrm>
            <a:off x="687621" y="828653"/>
            <a:ext cx="1573990" cy="11532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4" name="Topic:…"/>
          <p:cNvSpPr txBox="1"/>
          <p:nvPr/>
        </p:nvSpPr>
        <p:spPr>
          <a:xfrm>
            <a:off x="796626" y="205126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195" name="Option A"/>
          <p:cNvSpPr/>
          <p:nvPr/>
        </p:nvSpPr>
        <p:spPr>
          <a:xfrm>
            <a:off x="692408" y="2141908"/>
            <a:ext cx="1564417" cy="869109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Option A</a:t>
            </a:r>
          </a:p>
        </p:txBody>
      </p:sp>
      <p:sp>
        <p:nvSpPr>
          <p:cNvPr id="196" name="Option B"/>
          <p:cNvSpPr/>
          <p:nvPr/>
        </p:nvSpPr>
        <p:spPr>
          <a:xfrm>
            <a:off x="692408" y="3251928"/>
            <a:ext cx="1564417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Option B</a:t>
            </a:r>
          </a:p>
        </p:txBody>
      </p:sp>
      <p:sp>
        <p:nvSpPr>
          <p:cNvPr id="197" name="Option C"/>
          <p:cNvSpPr/>
          <p:nvPr/>
        </p:nvSpPr>
        <p:spPr>
          <a:xfrm>
            <a:off x="692408" y="4361947"/>
            <a:ext cx="1564417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Option C</a:t>
            </a:r>
          </a:p>
        </p:txBody>
      </p:sp>
      <p:sp>
        <p:nvSpPr>
          <p:cNvPr id="198" name="Option D"/>
          <p:cNvSpPr/>
          <p:nvPr/>
        </p:nvSpPr>
        <p:spPr>
          <a:xfrm>
            <a:off x="692408" y="5451795"/>
            <a:ext cx="1564417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Option D</a:t>
            </a:r>
          </a:p>
        </p:txBody>
      </p:sp>
      <p:sp>
        <p:nvSpPr>
          <p:cNvPr id="199" name="Strengths"/>
          <p:cNvSpPr/>
          <p:nvPr/>
        </p:nvSpPr>
        <p:spPr>
          <a:xfrm>
            <a:off x="2685639" y="1117600"/>
            <a:ext cx="16660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Strengths</a:t>
            </a:r>
          </a:p>
        </p:txBody>
      </p:sp>
      <p:sp>
        <p:nvSpPr>
          <p:cNvPr id="200" name="Weaknesses"/>
          <p:cNvSpPr/>
          <p:nvPr/>
        </p:nvSpPr>
        <p:spPr>
          <a:xfrm>
            <a:off x="4887264" y="1117600"/>
            <a:ext cx="16660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Weaknesses</a:t>
            </a:r>
          </a:p>
        </p:txBody>
      </p:sp>
      <p:sp>
        <p:nvSpPr>
          <p:cNvPr id="201" name="Development"/>
          <p:cNvSpPr/>
          <p:nvPr/>
        </p:nvSpPr>
        <p:spPr>
          <a:xfrm>
            <a:off x="7088890" y="1117600"/>
            <a:ext cx="16660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Development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204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205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206" name="Sample Framework:"/>
          <p:cNvSpPr txBox="1"/>
          <p:nvPr/>
        </p:nvSpPr>
        <p:spPr>
          <a:xfrm>
            <a:off x="413047" y="-697079"/>
            <a:ext cx="8521106" cy="5727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ctr">
            <a:spAutoFit/>
          </a:bodyPr>
          <a:lstStyle>
            <a:lvl1pPr>
              <a:defRPr sz="3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Sample Framework:</a:t>
            </a:r>
          </a:p>
        </p:txBody>
      </p:sp>
      <p:graphicFrame>
        <p:nvGraphicFramePr>
          <p:cNvPr id="207" name="Table"/>
          <p:cNvGraphicFramePr/>
          <p:nvPr/>
        </p:nvGraphicFramePr>
        <p:xfrm>
          <a:off x="418564" y="2050227"/>
          <a:ext cx="8510072" cy="43623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27517"/>
                <a:gridCol w="2127517"/>
                <a:gridCol w="2127517"/>
                <a:gridCol w="2127517"/>
              </a:tblGrid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584200"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08" name="Rectangle"/>
          <p:cNvSpPr/>
          <p:nvPr/>
        </p:nvSpPr>
        <p:spPr>
          <a:xfrm>
            <a:off x="687621" y="828653"/>
            <a:ext cx="1573990" cy="11532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9" name="Topic:…"/>
          <p:cNvSpPr txBox="1"/>
          <p:nvPr/>
        </p:nvSpPr>
        <p:spPr>
          <a:xfrm>
            <a:off x="796626" y="205126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210" name="6 Months"/>
          <p:cNvSpPr/>
          <p:nvPr/>
        </p:nvSpPr>
        <p:spPr>
          <a:xfrm>
            <a:off x="692408" y="2141908"/>
            <a:ext cx="1564417" cy="869109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6 Months</a:t>
            </a:r>
          </a:p>
        </p:txBody>
      </p:sp>
      <p:sp>
        <p:nvSpPr>
          <p:cNvPr id="211" name="1 Year"/>
          <p:cNvSpPr/>
          <p:nvPr/>
        </p:nvSpPr>
        <p:spPr>
          <a:xfrm>
            <a:off x="692408" y="3251928"/>
            <a:ext cx="1564417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1 Year</a:t>
            </a:r>
          </a:p>
        </p:txBody>
      </p:sp>
      <p:sp>
        <p:nvSpPr>
          <p:cNvPr id="212" name="3 Years"/>
          <p:cNvSpPr/>
          <p:nvPr/>
        </p:nvSpPr>
        <p:spPr>
          <a:xfrm>
            <a:off x="692408" y="4361947"/>
            <a:ext cx="1564417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3 Years</a:t>
            </a:r>
          </a:p>
        </p:txBody>
      </p:sp>
      <p:sp>
        <p:nvSpPr>
          <p:cNvPr id="213" name="5 Years"/>
          <p:cNvSpPr/>
          <p:nvPr/>
        </p:nvSpPr>
        <p:spPr>
          <a:xfrm>
            <a:off x="692408" y="5451795"/>
            <a:ext cx="1564417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5 Years</a:t>
            </a:r>
          </a:p>
        </p:txBody>
      </p:sp>
      <p:sp>
        <p:nvSpPr>
          <p:cNvPr id="214" name="Benefits"/>
          <p:cNvSpPr/>
          <p:nvPr/>
        </p:nvSpPr>
        <p:spPr>
          <a:xfrm>
            <a:off x="2685639" y="1117600"/>
            <a:ext cx="16660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Benefits</a:t>
            </a:r>
          </a:p>
        </p:txBody>
      </p:sp>
      <p:sp>
        <p:nvSpPr>
          <p:cNvPr id="215" name="Risks"/>
          <p:cNvSpPr/>
          <p:nvPr/>
        </p:nvSpPr>
        <p:spPr>
          <a:xfrm>
            <a:off x="4887264" y="1117600"/>
            <a:ext cx="16660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Risks</a:t>
            </a:r>
          </a:p>
        </p:txBody>
      </p:sp>
      <p:sp>
        <p:nvSpPr>
          <p:cNvPr id="216" name="Drawbacks"/>
          <p:cNvSpPr/>
          <p:nvPr/>
        </p:nvSpPr>
        <p:spPr>
          <a:xfrm>
            <a:off x="7088890" y="1117600"/>
            <a:ext cx="16660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Drawbacks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39" t="2019" r="7023" b="3979"/>
          <a:stretch>
            <a:fillRect/>
          </a:stretch>
        </p:blipFill>
        <p:spPr>
          <a:xfrm>
            <a:off x="4601946" y="6655011"/>
            <a:ext cx="143336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219" name="www.corporatecoach.training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220" name="Corporate Sponsored Coaching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221" name="Sample Framework:"/>
          <p:cNvSpPr txBox="1"/>
          <p:nvPr/>
        </p:nvSpPr>
        <p:spPr>
          <a:xfrm>
            <a:off x="413047" y="-697079"/>
            <a:ext cx="8521106" cy="5727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ctr">
            <a:spAutoFit/>
          </a:bodyPr>
          <a:lstStyle>
            <a:lvl1pPr>
              <a:defRPr sz="3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Sample Framework:</a:t>
            </a:r>
          </a:p>
        </p:txBody>
      </p:sp>
      <p:graphicFrame>
        <p:nvGraphicFramePr>
          <p:cNvPr id="222" name="Table"/>
          <p:cNvGraphicFramePr/>
          <p:nvPr/>
        </p:nvGraphicFramePr>
        <p:xfrm>
          <a:off x="418564" y="2050227"/>
          <a:ext cx="8510072" cy="43623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27517"/>
                <a:gridCol w="2127517"/>
                <a:gridCol w="2127517"/>
                <a:gridCol w="2127517"/>
              </a:tblGrid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  <a:tr h="1089398">
                <a:tc>
                  <a:txBody>
                    <a:bodyPr/>
                    <a:lstStyle/>
                    <a:p>
                      <a:pPr defTabSz="584200"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252425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>
                      <a:solidFill>
                        <a:srgbClr val="252425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252425"/>
                      </a:solidFill>
                      <a:miter lim="400000"/>
                    </a:lnT>
                    <a:lnB>
                      <a:solidFill>
                        <a:srgbClr val="252425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23" name="Rectangle"/>
          <p:cNvSpPr/>
          <p:nvPr/>
        </p:nvSpPr>
        <p:spPr>
          <a:xfrm>
            <a:off x="687621" y="828653"/>
            <a:ext cx="1573990" cy="11532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4" name="Topic:…"/>
          <p:cNvSpPr txBox="1"/>
          <p:nvPr/>
        </p:nvSpPr>
        <p:spPr>
          <a:xfrm>
            <a:off x="796626" y="205126"/>
            <a:ext cx="1355980" cy="5552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b="0" sz="2000"/>
            </a:pPr>
            <a:r>
              <a:t>Topic:</a:t>
            </a:r>
          </a:p>
          <a:p>
            <a:pPr defTabSz="584200">
              <a:defRPr b="0" sz="1000"/>
            </a:pPr>
            <a:r>
              <a:t>(Decision or Behavior)</a:t>
            </a:r>
          </a:p>
        </p:txBody>
      </p:sp>
      <p:sp>
        <p:nvSpPr>
          <p:cNvPr id="225" name="What You…"/>
          <p:cNvSpPr/>
          <p:nvPr/>
        </p:nvSpPr>
        <p:spPr>
          <a:xfrm>
            <a:off x="2685639" y="1117600"/>
            <a:ext cx="16660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What You </a:t>
            </a:r>
          </a:p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Might Learn</a:t>
            </a:r>
          </a:p>
        </p:txBody>
      </p:sp>
      <p:sp>
        <p:nvSpPr>
          <p:cNvPr id="226" name="What You…"/>
          <p:cNvSpPr/>
          <p:nvPr/>
        </p:nvSpPr>
        <p:spPr>
          <a:xfrm>
            <a:off x="4887264" y="1117600"/>
            <a:ext cx="16660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What You </a:t>
            </a:r>
          </a:p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Might Do</a:t>
            </a:r>
          </a:p>
        </p:txBody>
      </p:sp>
      <p:sp>
        <p:nvSpPr>
          <p:cNvPr id="227" name="What You Might Experience"/>
          <p:cNvSpPr/>
          <p:nvPr/>
        </p:nvSpPr>
        <p:spPr>
          <a:xfrm>
            <a:off x="7088890" y="1117600"/>
            <a:ext cx="1666016" cy="869108"/>
          </a:xfrm>
          <a:prstGeom prst="roundRect">
            <a:avLst>
              <a:gd name="adj" fmla="val 4818"/>
            </a:avLst>
          </a:prstGeom>
          <a:solidFill>
            <a:srgbClr val="8FA473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What You Might Experience</a:t>
            </a:r>
          </a:p>
        </p:txBody>
      </p:sp>
      <p:sp>
        <p:nvSpPr>
          <p:cNvPr id="228" name="Option A…"/>
          <p:cNvSpPr/>
          <p:nvPr/>
        </p:nvSpPr>
        <p:spPr>
          <a:xfrm>
            <a:off x="692408" y="2141908"/>
            <a:ext cx="1564417" cy="869109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Option A</a:t>
            </a:r>
          </a:p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6 Months</a:t>
            </a:r>
          </a:p>
        </p:txBody>
      </p:sp>
      <p:sp>
        <p:nvSpPr>
          <p:cNvPr id="229" name="Option A…"/>
          <p:cNvSpPr/>
          <p:nvPr/>
        </p:nvSpPr>
        <p:spPr>
          <a:xfrm>
            <a:off x="692408" y="3251928"/>
            <a:ext cx="1564417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Option A</a:t>
            </a:r>
          </a:p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1 Year</a:t>
            </a:r>
          </a:p>
        </p:txBody>
      </p:sp>
      <p:sp>
        <p:nvSpPr>
          <p:cNvPr id="230" name="Option B…"/>
          <p:cNvSpPr/>
          <p:nvPr/>
        </p:nvSpPr>
        <p:spPr>
          <a:xfrm>
            <a:off x="692408" y="4361947"/>
            <a:ext cx="1564417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Option B </a:t>
            </a:r>
          </a:p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6 Months</a:t>
            </a:r>
          </a:p>
        </p:txBody>
      </p:sp>
      <p:sp>
        <p:nvSpPr>
          <p:cNvPr id="231" name="Option B…"/>
          <p:cNvSpPr/>
          <p:nvPr/>
        </p:nvSpPr>
        <p:spPr>
          <a:xfrm>
            <a:off x="692408" y="5451795"/>
            <a:ext cx="1564417" cy="869108"/>
          </a:xfrm>
          <a:prstGeom prst="roundRect">
            <a:avLst>
              <a:gd name="adj" fmla="val 4818"/>
            </a:avLst>
          </a:prstGeom>
          <a:solidFill>
            <a:srgbClr val="3E436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Option B</a:t>
            </a:r>
          </a:p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1 Year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384" tIns="27384" rIns="27384" bIns="27384" numCol="1" spcCol="38100" rtlCol="0" anchor="ctr" upright="0">
        <a:spAutoFit/>
      </a:bodyPr>
      <a:lstStyle>
        <a:defPPr marL="0" marR="0" indent="0" algn="ctr" defTabSz="4267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384" tIns="27384" rIns="27384" bIns="27384" numCol="1" spcCol="38100" rtlCol="0" anchor="ctr" upright="0">
        <a:spAutoFit/>
      </a:bodyPr>
      <a:lstStyle>
        <a:defPPr marL="0" marR="0" indent="0" algn="ctr" defTabSz="4267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384" tIns="27384" rIns="27384" bIns="27384" numCol="1" spcCol="38100" rtlCol="0" anchor="ctr" upright="0">
        <a:spAutoFit/>
      </a:bodyPr>
      <a:lstStyle>
        <a:defPPr marL="0" marR="0" indent="0" algn="ctr" defTabSz="4267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384" tIns="27384" rIns="27384" bIns="27384" numCol="1" spcCol="38100" rtlCol="0" anchor="ctr" upright="0">
        <a:spAutoFit/>
      </a:bodyPr>
      <a:lstStyle>
        <a:defPPr marL="0" marR="0" indent="0" algn="ctr" defTabSz="4267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