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7124700" cx="9347200"/>
  <p:notesSz cx="6858000" cy="9144000"/>
  <p:embeddedFontLst>
    <p:embeddedFont>
      <p:font typeface="Helvetica Neue"/>
      <p:regular r:id="rId10"/>
      <p:bold r:id="rId11"/>
      <p:italic r:id="rId12"/>
      <p:boldItalic r:id="rId13"/>
    </p:embeddedFont>
    <p:embeddedFont>
      <p:font typeface="Helvetica Neue Light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gVWsNlQRh3IuHMAqkDC0zaXM0s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3DCFB2D-EF8F-4C71-9790-C379E4172B04}">
  <a:tblStyle styleId="{C3DCFB2D-EF8F-4C71-9790-C379E4172B04}" styleName="Table_0"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/>
          </a:solidFill>
        </a:fill>
      </a:tcStyle>
    </a:wholeTbl>
    <a:band1H>
      <a:tcTxStyle/>
    </a:band1H>
    <a:band2H>
      <a:tcTxStyle b="off" i="off"/>
      <a:tcStyle>
        <a:fill>
          <a:solidFill>
            <a:srgbClr val="E3E5E8"/>
          </a:solidFill>
        </a:fill>
      </a:tcStyle>
    </a:band2H>
    <a:band1V>
      <a:tcTxStyle/>
    </a:band1V>
    <a:band2V>
      <a:tcTxStyle/>
    </a:band2V>
    <a:lastCol>
      <a:tcTxStyle/>
    </a:lastCol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0076B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3797C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004C7F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bold.fntdata"/><Relationship Id="rId10" Type="http://schemas.openxmlformats.org/officeDocument/2006/relationships/font" Target="fonts/HelveticaNeue-regular.fntdata"/><Relationship Id="rId13" Type="http://schemas.openxmlformats.org/officeDocument/2006/relationships/font" Target="fonts/HelveticaNeue-boldItalic.fntdata"/><Relationship Id="rId12" Type="http://schemas.openxmlformats.org/officeDocument/2006/relationships/font" Target="fonts/HelveticaNeue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HelveticaNeueLight-bold.fntdata"/><Relationship Id="rId14" Type="http://schemas.openxmlformats.org/officeDocument/2006/relationships/font" Target="fonts/HelveticaNeueLight-regular.fntdata"/><Relationship Id="rId17" Type="http://schemas.openxmlformats.org/officeDocument/2006/relationships/font" Target="fonts/HelveticaNeueLight-boldItalic.fntdata"/><Relationship Id="rId16" Type="http://schemas.openxmlformats.org/officeDocument/2006/relationships/font" Target="fonts/HelveticaNeue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1853009" y="1816596"/>
            <a:ext cx="5641182" cy="1779985"/>
          </a:xfrm>
          <a:prstGeom prst="rect">
            <a:avLst/>
          </a:prstGeom>
          <a:noFill/>
          <a:ln>
            <a:noFill/>
          </a:ln>
        </p:spPr>
        <p:txBody>
          <a:bodyPr anchorCtr="0" anchor="b" bIns="27375" lIns="27375" spcFirstLastPara="1" rIns="27375" wrap="square" tIns="27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1853009" y="3651349"/>
            <a:ext cx="5641182" cy="609303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" name="Google Shape;12;p7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/>
          <p:nvPr>
            <p:ph idx="1" type="body"/>
          </p:nvPr>
        </p:nvSpPr>
        <p:spPr>
          <a:xfrm>
            <a:off x="1853009" y="4363342"/>
            <a:ext cx="5641182" cy="277681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i="1" sz="16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2" type="body"/>
          </p:nvPr>
        </p:nvSpPr>
        <p:spPr>
          <a:xfrm>
            <a:off x="1853009" y="3203261"/>
            <a:ext cx="5641182" cy="389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/>
          <p:nvPr>
            <p:ph idx="2" type="pic"/>
          </p:nvPr>
        </p:nvSpPr>
        <p:spPr>
          <a:xfrm>
            <a:off x="1168400" y="933450"/>
            <a:ext cx="7010401" cy="525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2" name="Google Shape;52;p17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Horizontal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/>
          <p:nvPr>
            <p:ph idx="2" type="pic"/>
          </p:nvPr>
        </p:nvSpPr>
        <p:spPr>
          <a:xfrm>
            <a:off x="2044700" y="1296293"/>
            <a:ext cx="5257801" cy="3183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" name="Google Shape;15;p8"/>
          <p:cNvSpPr txBox="1"/>
          <p:nvPr>
            <p:ph type="title"/>
          </p:nvPr>
        </p:nvSpPr>
        <p:spPr>
          <a:xfrm>
            <a:off x="1853009" y="4555033"/>
            <a:ext cx="5641182" cy="766764"/>
          </a:xfrm>
          <a:prstGeom prst="rect">
            <a:avLst/>
          </a:prstGeom>
          <a:noFill/>
          <a:ln>
            <a:noFill/>
          </a:ln>
        </p:spPr>
        <p:txBody>
          <a:bodyPr anchorCtr="0" anchor="b" bIns="27375" lIns="27375" spcFirstLastPara="1" rIns="27375" wrap="square" tIns="27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" type="body"/>
          </p:nvPr>
        </p:nvSpPr>
        <p:spPr>
          <a:xfrm>
            <a:off x="1853009" y="5328642"/>
            <a:ext cx="5641182" cy="609303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er">
  <p:cSld name="Title - Cent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 txBox="1"/>
          <p:nvPr>
            <p:ph type="title"/>
          </p:nvPr>
        </p:nvSpPr>
        <p:spPr>
          <a:xfrm>
            <a:off x="1853009" y="2672357"/>
            <a:ext cx="5641182" cy="1779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Vertical">
  <p:cSld name="Photo - Vertical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/>
          <p:nvPr>
            <p:ph idx="2" type="pic"/>
          </p:nvPr>
        </p:nvSpPr>
        <p:spPr>
          <a:xfrm>
            <a:off x="4789983" y="1275754"/>
            <a:ext cx="2875360" cy="4429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" name="Google Shape;23;p10"/>
          <p:cNvSpPr txBox="1"/>
          <p:nvPr>
            <p:ph type="title"/>
          </p:nvPr>
        </p:nvSpPr>
        <p:spPr>
          <a:xfrm>
            <a:off x="1681857" y="1275754"/>
            <a:ext cx="2875360" cy="2149675"/>
          </a:xfrm>
          <a:prstGeom prst="rect">
            <a:avLst/>
          </a:prstGeom>
          <a:noFill/>
          <a:ln>
            <a:noFill/>
          </a:ln>
        </p:spPr>
        <p:txBody>
          <a:bodyPr anchorCtr="0" anchor="b" bIns="27375" lIns="27375" spcFirstLastPara="1" rIns="27375" wrap="square" tIns="27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" type="body"/>
          </p:nvPr>
        </p:nvSpPr>
        <p:spPr>
          <a:xfrm>
            <a:off x="1681857" y="3480196"/>
            <a:ext cx="2875360" cy="2218136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>
  <p:cSld name="Title - Top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/>
          <p:nvPr>
            <p:ph type="title"/>
          </p:nvPr>
        </p:nvSpPr>
        <p:spPr>
          <a:xfrm>
            <a:off x="1681857" y="1070371"/>
            <a:ext cx="5983486" cy="1163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1681857" y="1070371"/>
            <a:ext cx="5983486" cy="1163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1681857" y="2330053"/>
            <a:ext cx="5983486" cy="338881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normAutofit/>
          </a:bodyPr>
          <a:lstStyle>
            <a:lvl1pPr indent="-431165" lvl="0" marL="4572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1pPr>
            <a:lvl2pPr indent="-431165" lvl="1" marL="9144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2pPr>
            <a:lvl3pPr indent="-431164" lvl="2" marL="1371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3pPr>
            <a:lvl4pPr indent="-431164" lvl="3" marL="18288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4pPr>
            <a:lvl5pPr indent="-431164" lvl="4" marL="22860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/>
          <p:nvPr>
            <p:ph idx="2" type="pic"/>
          </p:nvPr>
        </p:nvSpPr>
        <p:spPr>
          <a:xfrm>
            <a:off x="4789983" y="2330053"/>
            <a:ext cx="2875360" cy="3388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5" name="Google Shape;35;p13"/>
          <p:cNvSpPr txBox="1"/>
          <p:nvPr>
            <p:ph type="title"/>
          </p:nvPr>
        </p:nvSpPr>
        <p:spPr>
          <a:xfrm>
            <a:off x="1681857" y="1070371"/>
            <a:ext cx="5983486" cy="1163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" type="body"/>
          </p:nvPr>
        </p:nvSpPr>
        <p:spPr>
          <a:xfrm>
            <a:off x="1681857" y="2330053"/>
            <a:ext cx="2875360" cy="338881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normAutofit/>
          </a:bodyPr>
          <a:lstStyle>
            <a:lvl1pPr indent="-394335" lvl="0" marL="4572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610"/>
              <a:buFont typeface="Helvetica Neue"/>
              <a:buChar char="•"/>
              <a:defRPr sz="1800"/>
            </a:lvl1pPr>
            <a:lvl2pPr indent="-394335" lvl="1" marL="9144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610"/>
              <a:buFont typeface="Helvetica Neue"/>
              <a:buChar char="•"/>
              <a:defRPr sz="1800"/>
            </a:lvl2pPr>
            <a:lvl3pPr indent="-394335" lvl="2" marL="13716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610"/>
              <a:buFont typeface="Helvetica Neue"/>
              <a:buChar char="•"/>
              <a:defRPr sz="1800"/>
            </a:lvl3pPr>
            <a:lvl4pPr indent="-394335" lvl="3" marL="18288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610"/>
              <a:buFont typeface="Helvetica Neue"/>
              <a:buChar char="•"/>
              <a:defRPr sz="1800"/>
            </a:lvl4pPr>
            <a:lvl5pPr indent="-394335" lvl="4" marL="22860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610"/>
              <a:buFont typeface="Helvetica Neue"/>
              <a:buChar char="•"/>
              <a:defRPr sz="1800"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2" type="sldNum"/>
          </p:nvPr>
        </p:nvSpPr>
        <p:spPr>
          <a:xfrm>
            <a:off x="4560366" y="5944790"/>
            <a:ext cx="222817" cy="219870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/>
          <p:nvPr>
            <p:ph idx="1" type="body"/>
          </p:nvPr>
        </p:nvSpPr>
        <p:spPr>
          <a:xfrm>
            <a:off x="1681857" y="1618059"/>
            <a:ext cx="5983486" cy="388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normAutofit/>
          </a:bodyPr>
          <a:lstStyle>
            <a:lvl1pPr indent="-431165" lvl="0" marL="4572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1pPr>
            <a:lvl2pPr indent="-431165" lvl="1" marL="9144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2pPr>
            <a:lvl3pPr indent="-431164" lvl="2" marL="1371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3pPr>
            <a:lvl4pPr indent="-431164" lvl="3" marL="18288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4pPr>
            <a:lvl5pPr indent="-431164" lvl="4" marL="22860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/>
          <p:nvPr>
            <p:ph idx="2" type="pic"/>
          </p:nvPr>
        </p:nvSpPr>
        <p:spPr>
          <a:xfrm>
            <a:off x="4789983" y="3678733"/>
            <a:ext cx="2875360" cy="2033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3" name="Google Shape;43;p15"/>
          <p:cNvSpPr/>
          <p:nvPr>
            <p:ph idx="3" type="pic"/>
          </p:nvPr>
        </p:nvSpPr>
        <p:spPr>
          <a:xfrm>
            <a:off x="4789983" y="1412676"/>
            <a:ext cx="2875360" cy="2033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4" name="Google Shape;44;p15"/>
          <p:cNvSpPr/>
          <p:nvPr>
            <p:ph idx="4" type="pic"/>
          </p:nvPr>
        </p:nvSpPr>
        <p:spPr>
          <a:xfrm>
            <a:off x="1681857" y="1412676"/>
            <a:ext cx="2875360" cy="4299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5" name="Google Shape;45;p15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1853009" y="1816596"/>
            <a:ext cx="5641182" cy="1779985"/>
          </a:xfrm>
          <a:prstGeom prst="rect">
            <a:avLst/>
          </a:prstGeom>
          <a:noFill/>
          <a:ln>
            <a:noFill/>
          </a:ln>
        </p:spPr>
        <p:txBody>
          <a:bodyPr anchorCtr="0" anchor="b" bIns="27375" lIns="27375" spcFirstLastPara="1" rIns="27375" wrap="square" tIns="2737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1853009" y="3651349"/>
            <a:ext cx="5641182" cy="609303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9-12-10 at 10.45.46 AM.png" id="59" name="Google Shape;59;p1"/>
          <p:cNvPicPr preferRelativeResize="0"/>
          <p:nvPr/>
        </p:nvPicPr>
        <p:blipFill rotWithShape="1">
          <a:blip r:embed="rId3">
            <a:alphaModFix/>
          </a:blip>
          <a:srcRect b="3888" l="3879" r="6963" t="1960"/>
          <a:stretch/>
        </p:blipFill>
        <p:spPr>
          <a:xfrm>
            <a:off x="1181048" y="2377890"/>
            <a:ext cx="1824203" cy="1822820"/>
          </a:xfrm>
          <a:custGeom>
            <a:rect b="b" l="l" r="r" t="t"/>
            <a:pathLst>
              <a:path extrusionOk="0" h="21581" w="20511">
                <a:moveTo>
                  <a:pt x="10081" y="2"/>
                </a:moveTo>
                <a:cubicBezTo>
                  <a:pt x="9674" y="8"/>
                  <a:pt x="9270" y="32"/>
                  <a:pt x="9015" y="68"/>
                </a:cubicBezTo>
                <a:cubicBezTo>
                  <a:pt x="7646" y="258"/>
                  <a:pt x="6380" y="688"/>
                  <a:pt x="5266" y="1346"/>
                </a:cubicBezTo>
                <a:cubicBezTo>
                  <a:pt x="2546" y="2952"/>
                  <a:pt x="693" y="5688"/>
                  <a:pt x="148" y="8906"/>
                </a:cubicBezTo>
                <a:cubicBezTo>
                  <a:pt x="46" y="9509"/>
                  <a:pt x="-2" y="10164"/>
                  <a:pt x="1" y="10823"/>
                </a:cubicBezTo>
                <a:cubicBezTo>
                  <a:pt x="3" y="11482"/>
                  <a:pt x="59" y="12145"/>
                  <a:pt x="166" y="12755"/>
                </a:cubicBezTo>
                <a:cubicBezTo>
                  <a:pt x="812" y="16446"/>
                  <a:pt x="3205" y="19495"/>
                  <a:pt x="6525" y="20855"/>
                </a:cubicBezTo>
                <a:cubicBezTo>
                  <a:pt x="7345" y="21192"/>
                  <a:pt x="8260" y="21430"/>
                  <a:pt x="9090" y="21523"/>
                </a:cubicBezTo>
                <a:cubicBezTo>
                  <a:pt x="9253" y="21541"/>
                  <a:pt x="9423" y="21559"/>
                  <a:pt x="9470" y="21565"/>
                </a:cubicBezTo>
                <a:cubicBezTo>
                  <a:pt x="9733" y="21596"/>
                  <a:pt x="10908" y="21582"/>
                  <a:pt x="11273" y="21541"/>
                </a:cubicBezTo>
                <a:cubicBezTo>
                  <a:pt x="13243" y="21323"/>
                  <a:pt x="15037" y="20566"/>
                  <a:pt x="16569" y="19309"/>
                </a:cubicBezTo>
                <a:cubicBezTo>
                  <a:pt x="20384" y="16181"/>
                  <a:pt x="21598" y="10628"/>
                  <a:pt x="19470" y="6049"/>
                </a:cubicBezTo>
                <a:cubicBezTo>
                  <a:pt x="18956" y="4944"/>
                  <a:pt x="18415" y="4136"/>
                  <a:pt x="17614" y="3272"/>
                </a:cubicBezTo>
                <a:cubicBezTo>
                  <a:pt x="16788" y="2383"/>
                  <a:pt x="15994" y="1754"/>
                  <a:pt x="15012" y="1219"/>
                </a:cubicBezTo>
                <a:cubicBezTo>
                  <a:pt x="13785" y="550"/>
                  <a:pt x="12576" y="177"/>
                  <a:pt x="11174" y="35"/>
                </a:cubicBezTo>
                <a:cubicBezTo>
                  <a:pt x="10900" y="7"/>
                  <a:pt x="10488" y="-4"/>
                  <a:pt x="10081" y="2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60" name="Google Shape;60;p1"/>
          <p:cNvSpPr txBox="1"/>
          <p:nvPr/>
        </p:nvSpPr>
        <p:spPr>
          <a:xfrm>
            <a:off x="3227744" y="2661040"/>
            <a:ext cx="4517104" cy="1256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Habit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Frameworks</a:t>
            </a:r>
            <a:endParaRPr/>
          </a:p>
        </p:txBody>
      </p:sp>
      <p:sp>
        <p:nvSpPr>
          <p:cNvPr id="61" name="Google Shape;61;p1"/>
          <p:cNvSpPr txBox="1"/>
          <p:nvPr/>
        </p:nvSpPr>
        <p:spPr>
          <a:xfrm>
            <a:off x="3276292" y="6623220"/>
            <a:ext cx="2794616" cy="334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venir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www.corporatecoach.training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Google Shape;66;p2"/>
          <p:cNvGraphicFramePr/>
          <p:nvPr/>
        </p:nvGraphicFramePr>
        <p:xfrm>
          <a:off x="2155729" y="22053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{C3DCFB2D-EF8F-4C71-9790-C379E4172B04}</a:tableStyleId>
              </a:tblPr>
              <a:tblGrid>
                <a:gridCol w="2517875"/>
                <a:gridCol w="2517875"/>
              </a:tblGrid>
              <a:tr h="1695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E5E5E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E5E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5E5E5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5E5E5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E5E5E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E5E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>
                    <a:lnL cap="flat" cmpd="sng" w="38100">
                      <a:solidFill>
                        <a:srgbClr val="5E5E5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5E5E5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5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E5E5E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E5E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5E5E5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5E5E5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E5E5E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E5E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b">
                    <a:lnL cap="flat" cmpd="sng" w="38100">
                      <a:solidFill>
                        <a:srgbClr val="5E5E5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5E5E5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Screen Shot 2019-12-10 at 10.45.46 AM.png" id="67" name="Google Shape;67;p2"/>
          <p:cNvPicPr preferRelativeResize="0"/>
          <p:nvPr/>
        </p:nvPicPr>
        <p:blipFill rotWithShape="1">
          <a:blip r:embed="rId3">
            <a:alphaModFix/>
          </a:blip>
          <a:srcRect b="3978" l="3939" r="7022" t="2018"/>
          <a:stretch/>
        </p:blipFill>
        <p:spPr>
          <a:xfrm>
            <a:off x="4601946" y="6655011"/>
            <a:ext cx="143336" cy="143193"/>
          </a:xfrm>
          <a:custGeom>
            <a:rect b="b" l="l" r="r" t="t"/>
            <a:pathLst>
              <a:path extrusionOk="0" h="21577" w="2046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68" name="Google Shape;68;p2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venir"/>
              <a:buNone/>
            </a:pPr>
            <a:r>
              <a:rPr b="0" i="0" lang="en-US" sz="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www.corporatecoach.training</a:t>
            </a:r>
            <a:endParaRPr/>
          </a:p>
        </p:txBody>
      </p:sp>
      <p:sp>
        <p:nvSpPr>
          <p:cNvPr id="69" name="Google Shape;69;p2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venir"/>
              <a:buNone/>
            </a:pPr>
            <a:r>
              <a:rPr b="0" i="0" lang="en-US" sz="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Corporate Sponsored Coaching</a:t>
            </a: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300236" y="119659"/>
            <a:ext cx="4746728" cy="100924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dot"/>
            <a:miter lim="400000"/>
            <a:headEnd len="sm" w="sm" type="none"/>
            <a:tailEnd len="sm" w="sm" type="none"/>
          </a:ln>
        </p:spPr>
        <p:txBody>
          <a:bodyPr anchorCtr="0" anchor="ctr" bIns="27375" lIns="27375" spcFirstLastPara="1" rIns="27375" wrap="square" tIns="27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" name="Google Shape;71;p2"/>
          <p:cNvSpPr txBox="1"/>
          <p:nvPr/>
        </p:nvSpPr>
        <p:spPr>
          <a:xfrm>
            <a:off x="487965" y="424638"/>
            <a:ext cx="1709167" cy="39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Current Habit:</a:t>
            </a: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29387" y="2305932"/>
            <a:ext cx="1666016" cy="869108"/>
          </a:xfrm>
          <a:prstGeom prst="roundRect">
            <a:avLst>
              <a:gd fmla="val 4818" name="adj"/>
            </a:avLst>
          </a:prstGeom>
          <a:solidFill>
            <a:srgbClr val="8FA473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rPr b="0" i="0" lang="en-US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Cue/Trigger</a:t>
            </a:r>
            <a:endParaRPr sz="1200"/>
          </a:p>
        </p:txBody>
      </p:sp>
      <p:sp>
        <p:nvSpPr>
          <p:cNvPr id="73" name="Google Shape;73;p2"/>
          <p:cNvSpPr/>
          <p:nvPr/>
        </p:nvSpPr>
        <p:spPr>
          <a:xfrm>
            <a:off x="7451797" y="2305932"/>
            <a:ext cx="1666016" cy="869108"/>
          </a:xfrm>
          <a:prstGeom prst="roundRect">
            <a:avLst>
              <a:gd fmla="val 4818" name="adj"/>
            </a:avLst>
          </a:prstGeom>
          <a:solidFill>
            <a:srgbClr val="8FA473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rPr b="0" i="0" lang="en-US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Craving</a:t>
            </a:r>
            <a:endParaRPr sz="12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rPr b="0" i="0" lang="en-US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Emotions</a:t>
            </a:r>
            <a:endParaRPr sz="12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rPr b="0" i="0" lang="en-US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Thoughts</a:t>
            </a:r>
            <a:endParaRPr sz="1200"/>
          </a:p>
        </p:txBody>
      </p:sp>
      <p:sp>
        <p:nvSpPr>
          <p:cNvPr id="74" name="Google Shape;74;p2"/>
          <p:cNvSpPr/>
          <p:nvPr/>
        </p:nvSpPr>
        <p:spPr>
          <a:xfrm>
            <a:off x="7451797" y="4613639"/>
            <a:ext cx="1666016" cy="869108"/>
          </a:xfrm>
          <a:prstGeom prst="roundRect">
            <a:avLst>
              <a:gd fmla="val 4818" name="adj"/>
            </a:avLst>
          </a:prstGeom>
          <a:solidFill>
            <a:srgbClr val="8FA473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rPr b="0" i="0" lang="en-US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Routine/Response</a:t>
            </a:r>
            <a:endParaRPr sz="1200"/>
          </a:p>
        </p:txBody>
      </p:sp>
      <p:sp>
        <p:nvSpPr>
          <p:cNvPr id="75" name="Google Shape;75;p2"/>
          <p:cNvSpPr/>
          <p:nvPr/>
        </p:nvSpPr>
        <p:spPr>
          <a:xfrm>
            <a:off x="229387" y="4613639"/>
            <a:ext cx="1666016" cy="869108"/>
          </a:xfrm>
          <a:prstGeom prst="roundRect">
            <a:avLst>
              <a:gd fmla="val 4818" name="adj"/>
            </a:avLst>
          </a:prstGeom>
          <a:solidFill>
            <a:srgbClr val="8FA473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rPr b="0" i="0" lang="en-US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Reward</a:t>
            </a:r>
            <a:endParaRPr sz="1200"/>
          </a:p>
        </p:txBody>
      </p:sp>
      <p:sp>
        <p:nvSpPr>
          <p:cNvPr id="76" name="Google Shape;76;p2"/>
          <p:cNvSpPr txBox="1"/>
          <p:nvPr/>
        </p:nvSpPr>
        <p:spPr>
          <a:xfrm>
            <a:off x="7943739" y="6687818"/>
            <a:ext cx="1274057" cy="357077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600"/>
              <a:buFont typeface="Arial"/>
              <a:buNone/>
            </a:pPr>
            <a:r>
              <a:rPr b="1" i="0" lang="en-US" sz="6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See: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600"/>
              <a:buFont typeface="Arial"/>
              <a:buNone/>
            </a:pPr>
            <a:r>
              <a:rPr b="1" i="0" lang="en-US" sz="6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  Power of Habit - Charles Duhigg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600"/>
              <a:buFont typeface="Arial"/>
              <a:buNone/>
            </a:pPr>
            <a:r>
              <a:rPr b="1" i="0" lang="en-US" sz="6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  Tiny Habits - BJ Fogg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600"/>
              <a:buFont typeface="Arial"/>
              <a:buNone/>
            </a:pPr>
            <a:r>
              <a:rPr b="1" i="0" lang="en-US" sz="6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  Atomic Habits - James Clear</a:t>
            </a:r>
            <a:endParaRPr/>
          </a:p>
        </p:txBody>
      </p:sp>
      <p:sp>
        <p:nvSpPr>
          <p:cNvPr id="77" name="Google Shape;77;p2"/>
          <p:cNvSpPr txBox="1"/>
          <p:nvPr/>
        </p:nvSpPr>
        <p:spPr>
          <a:xfrm>
            <a:off x="2112840" y="1541335"/>
            <a:ext cx="21645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What little behaviors lead up to this behavior?</a:t>
            </a:r>
            <a:endParaRPr/>
          </a:p>
        </p:txBody>
      </p:sp>
      <p:sp>
        <p:nvSpPr>
          <p:cNvPr id="78" name="Google Shape;78;p2"/>
          <p:cNvSpPr txBox="1"/>
          <p:nvPr/>
        </p:nvSpPr>
        <p:spPr>
          <a:xfrm>
            <a:off x="2112840" y="1749602"/>
            <a:ext cx="10233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What is the prompt?</a:t>
            </a:r>
            <a:endParaRPr/>
          </a:p>
        </p:txBody>
      </p:sp>
      <p:sp>
        <p:nvSpPr>
          <p:cNvPr id="79" name="Google Shape;79;p2"/>
          <p:cNvSpPr txBox="1"/>
          <p:nvPr/>
        </p:nvSpPr>
        <p:spPr>
          <a:xfrm>
            <a:off x="2112840" y="1964821"/>
            <a:ext cx="22716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What are the contributing factors in the context?</a:t>
            </a:r>
            <a:endParaRPr/>
          </a:p>
        </p:txBody>
      </p:sp>
      <p:sp>
        <p:nvSpPr>
          <p:cNvPr id="80" name="Google Shape;80;p2"/>
          <p:cNvSpPr txBox="1"/>
          <p:nvPr/>
        </p:nvSpPr>
        <p:spPr>
          <a:xfrm>
            <a:off x="2112840" y="1333761"/>
            <a:ext cx="16560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What comes before this behavior?</a:t>
            </a:r>
            <a:endParaRPr/>
          </a:p>
        </p:txBody>
      </p:sp>
      <p:sp>
        <p:nvSpPr>
          <p:cNvPr id="81" name="Google Shape;81;p2"/>
          <p:cNvSpPr txBox="1"/>
          <p:nvPr/>
        </p:nvSpPr>
        <p:spPr>
          <a:xfrm>
            <a:off x="4928368" y="1541335"/>
            <a:ext cx="19896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What do I get to do because of this habit?</a:t>
            </a:r>
            <a:endParaRPr/>
          </a:p>
        </p:txBody>
      </p:sp>
      <p:sp>
        <p:nvSpPr>
          <p:cNvPr id="82" name="Google Shape;82;p2"/>
          <p:cNvSpPr txBox="1"/>
          <p:nvPr/>
        </p:nvSpPr>
        <p:spPr>
          <a:xfrm>
            <a:off x="4928368" y="1749602"/>
            <a:ext cx="18594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What deeper craving does this satisfy?</a:t>
            </a:r>
            <a:endParaRPr/>
          </a:p>
        </p:txBody>
      </p:sp>
      <p:sp>
        <p:nvSpPr>
          <p:cNvPr id="83" name="Google Shape;83;p2"/>
          <p:cNvSpPr txBox="1"/>
          <p:nvPr/>
        </p:nvSpPr>
        <p:spPr>
          <a:xfrm>
            <a:off x="4928368" y="1964821"/>
            <a:ext cx="19104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What emotions and thoughts do I have?</a:t>
            </a:r>
            <a:endParaRPr/>
          </a:p>
        </p:txBody>
      </p:sp>
      <p:sp>
        <p:nvSpPr>
          <p:cNvPr id="84" name="Google Shape;84;p2"/>
          <p:cNvSpPr txBox="1"/>
          <p:nvPr/>
        </p:nvSpPr>
        <p:spPr>
          <a:xfrm>
            <a:off x="4928368" y="1333761"/>
            <a:ext cx="18255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What do I like about my current habit?</a:t>
            </a:r>
            <a:endParaRPr/>
          </a:p>
        </p:txBody>
      </p:sp>
      <p:sp>
        <p:nvSpPr>
          <p:cNvPr id="85" name="Google Shape;85;p2"/>
          <p:cNvSpPr txBox="1"/>
          <p:nvPr/>
        </p:nvSpPr>
        <p:spPr>
          <a:xfrm>
            <a:off x="2143730" y="6172678"/>
            <a:ext cx="17070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How do I experience a celebration?</a:t>
            </a:r>
            <a:endParaRPr/>
          </a:p>
        </p:txBody>
      </p:sp>
      <p:sp>
        <p:nvSpPr>
          <p:cNvPr id="86" name="Google Shape;86;p2"/>
          <p:cNvSpPr txBox="1"/>
          <p:nvPr/>
        </p:nvSpPr>
        <p:spPr>
          <a:xfrm>
            <a:off x="2143730" y="6380945"/>
            <a:ext cx="24918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What thoughts/emotions do I experience afterwards?</a:t>
            </a:r>
            <a:endParaRPr/>
          </a:p>
        </p:txBody>
      </p:sp>
      <p:sp>
        <p:nvSpPr>
          <p:cNvPr id="87" name="Google Shape;87;p2"/>
          <p:cNvSpPr txBox="1"/>
          <p:nvPr/>
        </p:nvSpPr>
        <p:spPr>
          <a:xfrm>
            <a:off x="2143730" y="6583464"/>
            <a:ext cx="22869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What is different now that I am paying attention?</a:t>
            </a:r>
            <a:endParaRPr/>
          </a:p>
        </p:txBody>
      </p:sp>
      <p:sp>
        <p:nvSpPr>
          <p:cNvPr id="88" name="Google Shape;88;p2"/>
          <p:cNvSpPr txBox="1"/>
          <p:nvPr/>
        </p:nvSpPr>
        <p:spPr>
          <a:xfrm>
            <a:off x="2143730" y="5965104"/>
            <a:ext cx="13563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What is my current reward?</a:t>
            </a:r>
            <a:endParaRPr/>
          </a:p>
        </p:txBody>
      </p:sp>
      <p:sp>
        <p:nvSpPr>
          <p:cNvPr id="89" name="Google Shape;89;p2"/>
          <p:cNvSpPr txBox="1"/>
          <p:nvPr/>
        </p:nvSpPr>
        <p:spPr>
          <a:xfrm>
            <a:off x="5111658" y="6172678"/>
            <a:ext cx="19554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What are all the little behaviors that I do?</a:t>
            </a:r>
            <a:endParaRPr/>
          </a:p>
        </p:txBody>
      </p:sp>
      <p:sp>
        <p:nvSpPr>
          <p:cNvPr id="90" name="Google Shape;90;p2"/>
          <p:cNvSpPr txBox="1"/>
          <p:nvPr/>
        </p:nvSpPr>
        <p:spPr>
          <a:xfrm>
            <a:off x="5111658" y="6380945"/>
            <a:ext cx="16731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What changes each time I do this?</a:t>
            </a:r>
            <a:endParaRPr/>
          </a:p>
        </p:txBody>
      </p:sp>
      <p:sp>
        <p:nvSpPr>
          <p:cNvPr id="91" name="Google Shape;91;p2"/>
          <p:cNvSpPr txBox="1"/>
          <p:nvPr/>
        </p:nvSpPr>
        <p:spPr>
          <a:xfrm>
            <a:off x="5111658" y="6596164"/>
            <a:ext cx="20178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What doesn’t change about my response?</a:t>
            </a:r>
            <a:endParaRPr/>
          </a:p>
        </p:txBody>
      </p:sp>
      <p:sp>
        <p:nvSpPr>
          <p:cNvPr id="92" name="Google Shape;92;p2"/>
          <p:cNvSpPr txBox="1"/>
          <p:nvPr/>
        </p:nvSpPr>
        <p:spPr>
          <a:xfrm>
            <a:off x="5111658" y="5965104"/>
            <a:ext cx="16953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What do I do to satisfy my craving?</a:t>
            </a:r>
            <a:endParaRPr/>
          </a:p>
        </p:txBody>
      </p:sp>
      <p:sp>
        <p:nvSpPr>
          <p:cNvPr id="93" name="Google Shape;93;p2"/>
          <p:cNvSpPr txBox="1"/>
          <p:nvPr/>
        </p:nvSpPr>
        <p:spPr>
          <a:xfrm>
            <a:off x="4424387" y="3542155"/>
            <a:ext cx="180480" cy="276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746013" y="3542155"/>
            <a:ext cx="180480" cy="276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4746013" y="3940241"/>
            <a:ext cx="180480" cy="276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4424387" y="3940241"/>
            <a:ext cx="180480" cy="276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523125" y="766970"/>
            <a:ext cx="1638847" cy="21257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“I want to check in on my habit(s)”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9-12-10 at 10.45.46 AM.png" id="102" name="Google Shape;102;p3"/>
          <p:cNvPicPr preferRelativeResize="0"/>
          <p:nvPr/>
        </p:nvPicPr>
        <p:blipFill rotWithShape="1">
          <a:blip r:embed="rId3">
            <a:alphaModFix/>
          </a:blip>
          <a:srcRect b="3978" l="3939" r="7022" t="2018"/>
          <a:stretch/>
        </p:blipFill>
        <p:spPr>
          <a:xfrm>
            <a:off x="4601946" y="6655011"/>
            <a:ext cx="143336" cy="143193"/>
          </a:xfrm>
          <a:custGeom>
            <a:rect b="b" l="l" r="r" t="t"/>
            <a:pathLst>
              <a:path extrusionOk="0" h="21577" w="2046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03" name="Google Shape;103;p3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venir"/>
              <a:buNone/>
            </a:pPr>
            <a:r>
              <a:rPr b="0" i="0" lang="en-US" sz="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www.corporatecoach.training</a:t>
            </a:r>
            <a:endParaRPr/>
          </a:p>
        </p:txBody>
      </p:sp>
      <p:sp>
        <p:nvSpPr>
          <p:cNvPr id="104" name="Google Shape;104;p3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venir"/>
              <a:buNone/>
            </a:pPr>
            <a:r>
              <a:rPr b="0" i="0" lang="en-US" sz="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Corporate Sponsored Coaching</a:t>
            </a:r>
            <a:endParaRPr/>
          </a:p>
        </p:txBody>
      </p:sp>
      <p:graphicFrame>
        <p:nvGraphicFramePr>
          <p:cNvPr id="105" name="Google Shape;105;p3"/>
          <p:cNvGraphicFramePr/>
          <p:nvPr/>
        </p:nvGraphicFramePr>
        <p:xfrm>
          <a:off x="2155729" y="22053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{C3DCFB2D-EF8F-4C71-9790-C379E4172B04}</a:tableStyleId>
              </a:tblPr>
              <a:tblGrid>
                <a:gridCol w="2517875"/>
                <a:gridCol w="2517875"/>
              </a:tblGrid>
              <a:tr h="1695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E5E5E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E5E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5E5E5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5E5E5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E5E5E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E5E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>
                    <a:lnL cap="flat" cmpd="sng" w="38100">
                      <a:solidFill>
                        <a:srgbClr val="5E5E5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5E5E5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5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E5E5E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E5E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5E5E5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5E5E5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E5E5E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E5E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b">
                    <a:lnL cap="flat" cmpd="sng" w="38100">
                      <a:solidFill>
                        <a:srgbClr val="5E5E5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5E5E5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6" name="Google Shape;106;p3"/>
          <p:cNvSpPr/>
          <p:nvPr/>
        </p:nvSpPr>
        <p:spPr>
          <a:xfrm>
            <a:off x="2300236" y="119659"/>
            <a:ext cx="4746728" cy="100924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dot"/>
            <a:miter lim="400000"/>
            <a:headEnd len="sm" w="sm" type="none"/>
            <a:tailEnd len="sm" w="sm" type="none"/>
          </a:ln>
        </p:spPr>
        <p:txBody>
          <a:bodyPr anchorCtr="0" anchor="ctr" bIns="27375" lIns="27375" spcFirstLastPara="1" rIns="27375" wrap="square" tIns="27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827027" y="285537"/>
            <a:ext cx="1074615" cy="6774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Habit to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Change:</a:t>
            </a:r>
            <a:endParaRPr/>
          </a:p>
        </p:txBody>
      </p:sp>
      <p:sp>
        <p:nvSpPr>
          <p:cNvPr id="108" name="Google Shape;108;p3"/>
          <p:cNvSpPr/>
          <p:nvPr/>
        </p:nvSpPr>
        <p:spPr>
          <a:xfrm>
            <a:off x="229387" y="2305932"/>
            <a:ext cx="1666016" cy="869108"/>
          </a:xfrm>
          <a:prstGeom prst="roundRect">
            <a:avLst>
              <a:gd fmla="val 4818" name="adj"/>
            </a:avLst>
          </a:prstGeom>
          <a:solidFill>
            <a:srgbClr val="8FA473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rPr b="0" i="0" lang="en-US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Cue/Trigger</a:t>
            </a:r>
            <a:endParaRPr sz="1200"/>
          </a:p>
        </p:txBody>
      </p:sp>
      <p:sp>
        <p:nvSpPr>
          <p:cNvPr id="109" name="Google Shape;109;p3"/>
          <p:cNvSpPr/>
          <p:nvPr/>
        </p:nvSpPr>
        <p:spPr>
          <a:xfrm>
            <a:off x="7451797" y="2305932"/>
            <a:ext cx="1666016" cy="869108"/>
          </a:xfrm>
          <a:prstGeom prst="roundRect">
            <a:avLst>
              <a:gd fmla="val 4818" name="adj"/>
            </a:avLst>
          </a:prstGeom>
          <a:solidFill>
            <a:srgbClr val="8FA473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rPr b="0" i="0" lang="en-US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Craving</a:t>
            </a:r>
            <a:endParaRPr sz="12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rPr b="0" i="0" lang="en-US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Emotions</a:t>
            </a:r>
            <a:endParaRPr sz="12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rPr b="0" i="0" lang="en-US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Thoughts</a:t>
            </a:r>
            <a:endParaRPr sz="1200"/>
          </a:p>
        </p:txBody>
      </p:sp>
      <p:sp>
        <p:nvSpPr>
          <p:cNvPr id="110" name="Google Shape;110;p3"/>
          <p:cNvSpPr/>
          <p:nvPr/>
        </p:nvSpPr>
        <p:spPr>
          <a:xfrm>
            <a:off x="7451797" y="4613639"/>
            <a:ext cx="1666016" cy="869108"/>
          </a:xfrm>
          <a:prstGeom prst="roundRect">
            <a:avLst>
              <a:gd fmla="val 4818" name="adj"/>
            </a:avLst>
          </a:prstGeom>
          <a:solidFill>
            <a:srgbClr val="8FA473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rPr b="0" i="0" lang="en-US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Routine/Response</a:t>
            </a:r>
            <a:endParaRPr sz="1200"/>
          </a:p>
        </p:txBody>
      </p:sp>
      <p:sp>
        <p:nvSpPr>
          <p:cNvPr id="111" name="Google Shape;111;p3"/>
          <p:cNvSpPr/>
          <p:nvPr/>
        </p:nvSpPr>
        <p:spPr>
          <a:xfrm>
            <a:off x="229387" y="4613639"/>
            <a:ext cx="1666016" cy="869108"/>
          </a:xfrm>
          <a:prstGeom prst="roundRect">
            <a:avLst>
              <a:gd fmla="val 4818" name="adj"/>
            </a:avLst>
          </a:prstGeom>
          <a:solidFill>
            <a:srgbClr val="8FA473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rPr b="0" i="0" lang="en-US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Reward</a:t>
            </a:r>
            <a:endParaRPr sz="1200"/>
          </a:p>
        </p:txBody>
      </p:sp>
      <p:sp>
        <p:nvSpPr>
          <p:cNvPr id="112" name="Google Shape;112;p3"/>
          <p:cNvSpPr txBox="1"/>
          <p:nvPr/>
        </p:nvSpPr>
        <p:spPr>
          <a:xfrm>
            <a:off x="4424387" y="3542155"/>
            <a:ext cx="180480" cy="276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13" name="Google Shape;113;p3"/>
          <p:cNvSpPr txBox="1"/>
          <p:nvPr/>
        </p:nvSpPr>
        <p:spPr>
          <a:xfrm>
            <a:off x="4746013" y="3542155"/>
            <a:ext cx="180480" cy="276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14" name="Google Shape;114;p3"/>
          <p:cNvSpPr txBox="1"/>
          <p:nvPr/>
        </p:nvSpPr>
        <p:spPr>
          <a:xfrm>
            <a:off x="4746013" y="3940241"/>
            <a:ext cx="180480" cy="276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15" name="Google Shape;115;p3"/>
          <p:cNvSpPr txBox="1"/>
          <p:nvPr/>
        </p:nvSpPr>
        <p:spPr>
          <a:xfrm>
            <a:off x="4424387" y="3940241"/>
            <a:ext cx="180480" cy="276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16" name="Google Shape;116;p3"/>
          <p:cNvSpPr txBox="1"/>
          <p:nvPr/>
        </p:nvSpPr>
        <p:spPr>
          <a:xfrm>
            <a:off x="7943739" y="6687818"/>
            <a:ext cx="1274057" cy="357077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600"/>
              <a:buFont typeface="Arial"/>
              <a:buNone/>
            </a:pPr>
            <a:r>
              <a:rPr b="1" i="0" lang="en-US" sz="6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See: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600"/>
              <a:buFont typeface="Arial"/>
              <a:buNone/>
            </a:pPr>
            <a:r>
              <a:rPr b="1" i="0" lang="en-US" sz="6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  Power of Habit - Charles Duhigg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600"/>
              <a:buFont typeface="Arial"/>
              <a:buNone/>
            </a:pPr>
            <a:r>
              <a:rPr b="1" i="0" lang="en-US" sz="6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  Tiny Habits - BJ Fogg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600"/>
              <a:buFont typeface="Arial"/>
              <a:buNone/>
            </a:pPr>
            <a:r>
              <a:rPr b="1" i="0" lang="en-US" sz="6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  Atomic Habits - James Clear</a:t>
            </a:r>
            <a:endParaRPr/>
          </a:p>
        </p:txBody>
      </p:sp>
      <p:sp>
        <p:nvSpPr>
          <p:cNvPr id="117" name="Google Shape;117;p3"/>
          <p:cNvSpPr txBox="1"/>
          <p:nvPr/>
        </p:nvSpPr>
        <p:spPr>
          <a:xfrm>
            <a:off x="2252540" y="1541335"/>
            <a:ext cx="13284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How can I be more aware?</a:t>
            </a:r>
            <a:endParaRPr/>
          </a:p>
        </p:txBody>
      </p:sp>
      <p:sp>
        <p:nvSpPr>
          <p:cNvPr id="118" name="Google Shape;118;p3"/>
          <p:cNvSpPr txBox="1"/>
          <p:nvPr/>
        </p:nvSpPr>
        <p:spPr>
          <a:xfrm>
            <a:off x="2252540" y="1749602"/>
            <a:ext cx="15036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How can I remove the prompt?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2252540" y="1964821"/>
            <a:ext cx="15093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How can I change the context?</a:t>
            </a:r>
            <a:endParaRPr/>
          </a:p>
        </p:txBody>
      </p:sp>
      <p:sp>
        <p:nvSpPr>
          <p:cNvPr id="120" name="Google Shape;120;p3"/>
          <p:cNvSpPr txBox="1"/>
          <p:nvPr/>
        </p:nvSpPr>
        <p:spPr>
          <a:xfrm>
            <a:off x="2252540" y="1333761"/>
            <a:ext cx="10518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What comes before?</a:t>
            </a:r>
            <a:endParaRPr/>
          </a:p>
        </p:txBody>
      </p:sp>
      <p:sp>
        <p:nvSpPr>
          <p:cNvPr id="121" name="Google Shape;121;p3"/>
          <p:cNvSpPr txBox="1"/>
          <p:nvPr/>
        </p:nvSpPr>
        <p:spPr>
          <a:xfrm>
            <a:off x="4928368" y="1541335"/>
            <a:ext cx="19893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What do I get to do if I make this change?</a:t>
            </a:r>
            <a:endParaRPr/>
          </a:p>
        </p:txBody>
      </p:sp>
      <p:sp>
        <p:nvSpPr>
          <p:cNvPr id="122" name="Google Shape;122;p3"/>
          <p:cNvSpPr txBox="1"/>
          <p:nvPr/>
        </p:nvSpPr>
        <p:spPr>
          <a:xfrm>
            <a:off x="4928368" y="1749602"/>
            <a:ext cx="25821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What are my emotions telling me about this challenge?</a:t>
            </a:r>
            <a:endParaRPr/>
          </a:p>
        </p:txBody>
      </p:sp>
      <p:sp>
        <p:nvSpPr>
          <p:cNvPr id="123" name="Google Shape;123;p3"/>
          <p:cNvSpPr txBox="1"/>
          <p:nvPr/>
        </p:nvSpPr>
        <p:spPr>
          <a:xfrm>
            <a:off x="4928368" y="1964821"/>
            <a:ext cx="22773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What am I excited about in making this change?</a:t>
            </a:r>
            <a:endParaRPr/>
          </a:p>
        </p:txBody>
      </p:sp>
      <p:sp>
        <p:nvSpPr>
          <p:cNvPr id="124" name="Google Shape;124;p3"/>
          <p:cNvSpPr txBox="1"/>
          <p:nvPr/>
        </p:nvSpPr>
        <p:spPr>
          <a:xfrm>
            <a:off x="4928368" y="1333761"/>
            <a:ext cx="24186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What positive thing could I do along with this habit?</a:t>
            </a:r>
            <a:endParaRPr/>
          </a:p>
        </p:txBody>
      </p:sp>
      <p:sp>
        <p:nvSpPr>
          <p:cNvPr id="125" name="Google Shape;125;p3"/>
          <p:cNvSpPr txBox="1"/>
          <p:nvPr/>
        </p:nvSpPr>
        <p:spPr>
          <a:xfrm>
            <a:off x="2283430" y="6172678"/>
            <a:ext cx="17181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What immediate “pain” could I add?</a:t>
            </a:r>
            <a:endParaRPr/>
          </a:p>
        </p:txBody>
      </p:sp>
      <p:sp>
        <p:nvSpPr>
          <p:cNvPr id="126" name="Google Shape;126;p3"/>
          <p:cNvSpPr txBox="1"/>
          <p:nvPr/>
        </p:nvSpPr>
        <p:spPr>
          <a:xfrm>
            <a:off x="2283430" y="6380945"/>
            <a:ext cx="15432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How could I celebrate success?</a:t>
            </a:r>
            <a:endParaRPr/>
          </a:p>
        </p:txBody>
      </p:sp>
      <p:sp>
        <p:nvSpPr>
          <p:cNvPr id="127" name="Google Shape;127;p3"/>
          <p:cNvSpPr txBox="1"/>
          <p:nvPr/>
        </p:nvSpPr>
        <p:spPr>
          <a:xfrm>
            <a:off x="2283430" y="6583464"/>
            <a:ext cx="17181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How can I practice this celebration?</a:t>
            </a:r>
            <a:endParaRPr/>
          </a:p>
        </p:txBody>
      </p:sp>
      <p:sp>
        <p:nvSpPr>
          <p:cNvPr id="128" name="Google Shape;128;p3"/>
          <p:cNvSpPr txBox="1"/>
          <p:nvPr/>
        </p:nvSpPr>
        <p:spPr>
          <a:xfrm>
            <a:off x="2283430" y="5965104"/>
            <a:ext cx="18765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What is the benefit I get to experience?</a:t>
            </a:r>
            <a:endParaRPr/>
          </a:p>
        </p:txBody>
      </p:sp>
      <p:sp>
        <p:nvSpPr>
          <p:cNvPr id="129" name="Google Shape;129;p3"/>
          <p:cNvSpPr txBox="1"/>
          <p:nvPr/>
        </p:nvSpPr>
        <p:spPr>
          <a:xfrm>
            <a:off x="5264058" y="6172678"/>
            <a:ext cx="1469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What would make this easier?</a:t>
            </a:r>
            <a:endParaRPr/>
          </a:p>
        </p:txBody>
      </p:sp>
      <p:sp>
        <p:nvSpPr>
          <p:cNvPr id="130" name="Google Shape;130;p3"/>
          <p:cNvSpPr txBox="1"/>
          <p:nvPr/>
        </p:nvSpPr>
        <p:spPr>
          <a:xfrm>
            <a:off x="5264058" y="6380945"/>
            <a:ext cx="13113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What will be my reminder?</a:t>
            </a:r>
            <a:endParaRPr/>
          </a:p>
        </p:txBody>
      </p:sp>
      <p:sp>
        <p:nvSpPr>
          <p:cNvPr id="131" name="Google Shape;131;p3"/>
          <p:cNvSpPr txBox="1"/>
          <p:nvPr/>
        </p:nvSpPr>
        <p:spPr>
          <a:xfrm>
            <a:off x="5264058" y="6596164"/>
            <a:ext cx="14298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How will I track my behavior?</a:t>
            </a:r>
            <a:endParaRPr/>
          </a:p>
        </p:txBody>
      </p:sp>
      <p:sp>
        <p:nvSpPr>
          <p:cNvPr id="132" name="Google Shape;132;p3"/>
          <p:cNvSpPr txBox="1"/>
          <p:nvPr/>
        </p:nvSpPr>
        <p:spPr>
          <a:xfrm>
            <a:off x="5264058" y="5965104"/>
            <a:ext cx="1241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What will I do differently?</a:t>
            </a:r>
            <a:endParaRPr/>
          </a:p>
        </p:txBody>
      </p:sp>
      <p:sp>
        <p:nvSpPr>
          <p:cNvPr id="133" name="Google Shape;133;p3"/>
          <p:cNvSpPr txBox="1"/>
          <p:nvPr/>
        </p:nvSpPr>
        <p:spPr>
          <a:xfrm>
            <a:off x="539132" y="934246"/>
            <a:ext cx="1650405" cy="21257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“I want to get rid of this bad habit.”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9-12-10 at 10.45.46 AM.png" id="138" name="Google Shape;138;p4"/>
          <p:cNvPicPr preferRelativeResize="0"/>
          <p:nvPr/>
        </p:nvPicPr>
        <p:blipFill rotWithShape="1">
          <a:blip r:embed="rId3">
            <a:alphaModFix/>
          </a:blip>
          <a:srcRect b="3978" l="3939" r="7022" t="2018"/>
          <a:stretch/>
        </p:blipFill>
        <p:spPr>
          <a:xfrm>
            <a:off x="4601946" y="6655011"/>
            <a:ext cx="143336" cy="143193"/>
          </a:xfrm>
          <a:custGeom>
            <a:rect b="b" l="l" r="r" t="t"/>
            <a:pathLst>
              <a:path extrusionOk="0" h="21577" w="2046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39" name="Google Shape;139;p4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venir"/>
              <a:buNone/>
            </a:pPr>
            <a:r>
              <a:rPr b="0" i="0" lang="en-US" sz="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www.corporatecoach.training</a:t>
            </a:r>
            <a:endParaRPr/>
          </a:p>
        </p:txBody>
      </p:sp>
      <p:sp>
        <p:nvSpPr>
          <p:cNvPr id="140" name="Google Shape;140;p4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venir"/>
              <a:buNone/>
            </a:pPr>
            <a:r>
              <a:rPr b="0" i="0" lang="en-US" sz="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Corporate Sponsored Coaching</a:t>
            </a:r>
            <a:endParaRPr/>
          </a:p>
        </p:txBody>
      </p:sp>
      <p:graphicFrame>
        <p:nvGraphicFramePr>
          <p:cNvPr id="141" name="Google Shape;141;p4"/>
          <p:cNvGraphicFramePr/>
          <p:nvPr/>
        </p:nvGraphicFramePr>
        <p:xfrm>
          <a:off x="2155729" y="22053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{C3DCFB2D-EF8F-4C71-9790-C379E4172B04}</a:tableStyleId>
              </a:tblPr>
              <a:tblGrid>
                <a:gridCol w="2517875"/>
                <a:gridCol w="2517875"/>
              </a:tblGrid>
              <a:tr h="1695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E5E5E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E5E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5E5E5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5E5E5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E5E5E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E5E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>
                    <a:lnL cap="flat" cmpd="sng" w="38100">
                      <a:solidFill>
                        <a:srgbClr val="5E5E5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5E5E5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5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E5E5E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E5E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5E5E5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5E5E5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E5E5E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E5E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b">
                    <a:lnL cap="flat" cmpd="sng" w="38100">
                      <a:solidFill>
                        <a:srgbClr val="5E5E5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5E5E5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2" name="Google Shape;142;p4"/>
          <p:cNvSpPr/>
          <p:nvPr/>
        </p:nvSpPr>
        <p:spPr>
          <a:xfrm>
            <a:off x="2300236" y="119659"/>
            <a:ext cx="4746728" cy="100924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dot"/>
            <a:miter lim="400000"/>
            <a:headEnd len="sm" w="sm" type="none"/>
            <a:tailEnd len="sm" w="sm" type="none"/>
          </a:ln>
        </p:spPr>
        <p:txBody>
          <a:bodyPr anchorCtr="0" anchor="ctr" bIns="27375" lIns="27375" spcFirstLastPara="1" rIns="27375" wrap="square" tIns="27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577060" y="285537"/>
            <a:ext cx="1356519" cy="6774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Habit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Plan:</a:t>
            </a:r>
            <a:endParaRPr/>
          </a:p>
        </p:txBody>
      </p:sp>
      <p:sp>
        <p:nvSpPr>
          <p:cNvPr id="144" name="Google Shape;144;p4"/>
          <p:cNvSpPr/>
          <p:nvPr/>
        </p:nvSpPr>
        <p:spPr>
          <a:xfrm>
            <a:off x="229387" y="2305932"/>
            <a:ext cx="1666016" cy="869108"/>
          </a:xfrm>
          <a:prstGeom prst="roundRect">
            <a:avLst>
              <a:gd fmla="val 4818" name="adj"/>
            </a:avLst>
          </a:prstGeom>
          <a:solidFill>
            <a:srgbClr val="8FA473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rPr b="0" i="0" lang="en-US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Cue/Trigger</a:t>
            </a:r>
            <a:endParaRPr sz="1200"/>
          </a:p>
        </p:txBody>
      </p:sp>
      <p:sp>
        <p:nvSpPr>
          <p:cNvPr id="145" name="Google Shape;145;p4"/>
          <p:cNvSpPr/>
          <p:nvPr/>
        </p:nvSpPr>
        <p:spPr>
          <a:xfrm>
            <a:off x="7451797" y="2305932"/>
            <a:ext cx="1666016" cy="869108"/>
          </a:xfrm>
          <a:prstGeom prst="roundRect">
            <a:avLst>
              <a:gd fmla="val 4818" name="adj"/>
            </a:avLst>
          </a:prstGeom>
          <a:solidFill>
            <a:srgbClr val="8FA473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rPr b="0" i="0" lang="en-US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Craving</a:t>
            </a:r>
            <a:endParaRPr sz="12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rPr b="0" i="0" lang="en-US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Emotions</a:t>
            </a:r>
            <a:endParaRPr sz="12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rPr b="0" i="0" lang="en-US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Thoughts</a:t>
            </a:r>
            <a:endParaRPr sz="1200"/>
          </a:p>
        </p:txBody>
      </p:sp>
      <p:sp>
        <p:nvSpPr>
          <p:cNvPr id="146" name="Google Shape;146;p4"/>
          <p:cNvSpPr/>
          <p:nvPr/>
        </p:nvSpPr>
        <p:spPr>
          <a:xfrm>
            <a:off x="7451797" y="4613639"/>
            <a:ext cx="1665900" cy="869100"/>
          </a:xfrm>
          <a:prstGeom prst="roundRect">
            <a:avLst>
              <a:gd fmla="val 4818" name="adj"/>
            </a:avLst>
          </a:prstGeom>
          <a:solidFill>
            <a:srgbClr val="8FA473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rPr b="0" i="0" lang="en-US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Routine/Response</a:t>
            </a:r>
            <a:endParaRPr sz="1200"/>
          </a:p>
        </p:txBody>
      </p:sp>
      <p:sp>
        <p:nvSpPr>
          <p:cNvPr id="147" name="Google Shape;147;p4"/>
          <p:cNvSpPr/>
          <p:nvPr/>
        </p:nvSpPr>
        <p:spPr>
          <a:xfrm>
            <a:off x="229387" y="4613639"/>
            <a:ext cx="1666016" cy="869108"/>
          </a:xfrm>
          <a:prstGeom prst="roundRect">
            <a:avLst>
              <a:gd fmla="val 4818" name="adj"/>
            </a:avLst>
          </a:prstGeom>
          <a:solidFill>
            <a:srgbClr val="8FA473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rPr b="0" i="0" lang="en-US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Reward</a:t>
            </a:r>
            <a:endParaRPr sz="1200"/>
          </a:p>
        </p:txBody>
      </p:sp>
      <p:sp>
        <p:nvSpPr>
          <p:cNvPr id="148" name="Google Shape;148;p4"/>
          <p:cNvSpPr txBox="1"/>
          <p:nvPr/>
        </p:nvSpPr>
        <p:spPr>
          <a:xfrm>
            <a:off x="4424387" y="3542155"/>
            <a:ext cx="180480" cy="276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49" name="Google Shape;149;p4"/>
          <p:cNvSpPr txBox="1"/>
          <p:nvPr/>
        </p:nvSpPr>
        <p:spPr>
          <a:xfrm>
            <a:off x="4746013" y="3542155"/>
            <a:ext cx="180480" cy="276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50" name="Google Shape;150;p4"/>
          <p:cNvSpPr txBox="1"/>
          <p:nvPr/>
        </p:nvSpPr>
        <p:spPr>
          <a:xfrm>
            <a:off x="4746013" y="3940241"/>
            <a:ext cx="180480" cy="276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51" name="Google Shape;151;p4"/>
          <p:cNvSpPr txBox="1"/>
          <p:nvPr/>
        </p:nvSpPr>
        <p:spPr>
          <a:xfrm>
            <a:off x="4424387" y="3940241"/>
            <a:ext cx="180480" cy="276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52" name="Google Shape;152;p4"/>
          <p:cNvSpPr txBox="1"/>
          <p:nvPr/>
        </p:nvSpPr>
        <p:spPr>
          <a:xfrm>
            <a:off x="7943739" y="6687818"/>
            <a:ext cx="1274057" cy="357077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600"/>
              <a:buFont typeface="Arial"/>
              <a:buNone/>
            </a:pPr>
            <a:r>
              <a:rPr b="1" i="0" lang="en-US" sz="6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See: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600"/>
              <a:buFont typeface="Arial"/>
              <a:buNone/>
            </a:pPr>
            <a:r>
              <a:rPr b="1" i="0" lang="en-US" sz="6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  Power of Habit - Charles Duhigg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600"/>
              <a:buFont typeface="Arial"/>
              <a:buNone/>
            </a:pPr>
            <a:r>
              <a:rPr b="1" i="0" lang="en-US" sz="6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  Tiny Habits - BJ Fogg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600"/>
              <a:buFont typeface="Arial"/>
              <a:buNone/>
            </a:pPr>
            <a:r>
              <a:rPr b="1" i="0" lang="en-US" sz="6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  Atomic Habits - James Clear</a:t>
            </a:r>
            <a:endParaRPr/>
          </a:p>
        </p:txBody>
      </p:sp>
      <p:sp>
        <p:nvSpPr>
          <p:cNvPr id="153" name="Google Shape;153;p4"/>
          <p:cNvSpPr txBox="1"/>
          <p:nvPr/>
        </p:nvSpPr>
        <p:spPr>
          <a:xfrm>
            <a:off x="2252540" y="1541335"/>
            <a:ext cx="20964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What do I want my new habit to come after?</a:t>
            </a:r>
            <a:endParaRPr/>
          </a:p>
        </p:txBody>
      </p:sp>
      <p:sp>
        <p:nvSpPr>
          <p:cNvPr id="154" name="Google Shape;154;p4"/>
          <p:cNvSpPr txBox="1"/>
          <p:nvPr/>
        </p:nvSpPr>
        <p:spPr>
          <a:xfrm>
            <a:off x="2252540" y="1749602"/>
            <a:ext cx="12495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How can I add a prompt?</a:t>
            </a:r>
            <a:endParaRPr/>
          </a:p>
        </p:txBody>
      </p:sp>
      <p:sp>
        <p:nvSpPr>
          <p:cNvPr id="155" name="Google Shape;155;p4"/>
          <p:cNvSpPr txBox="1"/>
          <p:nvPr/>
        </p:nvSpPr>
        <p:spPr>
          <a:xfrm>
            <a:off x="2252540" y="1964821"/>
            <a:ext cx="15375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How can I improve the context?</a:t>
            </a:r>
            <a:endParaRPr/>
          </a:p>
        </p:txBody>
      </p:sp>
      <p:sp>
        <p:nvSpPr>
          <p:cNvPr id="156" name="Google Shape;156;p4"/>
          <p:cNvSpPr txBox="1"/>
          <p:nvPr/>
        </p:nvSpPr>
        <p:spPr>
          <a:xfrm>
            <a:off x="2252540" y="1333761"/>
            <a:ext cx="19779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What current habit can I use as a trigger?</a:t>
            </a:r>
            <a:endParaRPr/>
          </a:p>
        </p:txBody>
      </p:sp>
      <p:sp>
        <p:nvSpPr>
          <p:cNvPr id="157" name="Google Shape;157;p4"/>
          <p:cNvSpPr txBox="1"/>
          <p:nvPr/>
        </p:nvSpPr>
        <p:spPr>
          <a:xfrm>
            <a:off x="4928368" y="1541335"/>
            <a:ext cx="19893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What do I get to do if I make this change?</a:t>
            </a:r>
            <a:endParaRPr/>
          </a:p>
        </p:txBody>
      </p:sp>
      <p:sp>
        <p:nvSpPr>
          <p:cNvPr id="158" name="Google Shape;158;p4"/>
          <p:cNvSpPr txBox="1"/>
          <p:nvPr/>
        </p:nvSpPr>
        <p:spPr>
          <a:xfrm>
            <a:off x="4928368" y="1749602"/>
            <a:ext cx="25821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What are my emotions telling me about this challenge?</a:t>
            </a:r>
            <a:endParaRPr/>
          </a:p>
        </p:txBody>
      </p:sp>
      <p:sp>
        <p:nvSpPr>
          <p:cNvPr id="159" name="Google Shape;159;p4"/>
          <p:cNvSpPr txBox="1"/>
          <p:nvPr/>
        </p:nvSpPr>
        <p:spPr>
          <a:xfrm>
            <a:off x="4928368" y="1964821"/>
            <a:ext cx="22773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What am I excited about in making this change?</a:t>
            </a:r>
            <a:endParaRPr/>
          </a:p>
        </p:txBody>
      </p:sp>
      <p:sp>
        <p:nvSpPr>
          <p:cNvPr id="160" name="Google Shape;160;p4"/>
          <p:cNvSpPr txBox="1"/>
          <p:nvPr/>
        </p:nvSpPr>
        <p:spPr>
          <a:xfrm>
            <a:off x="4928368" y="1333761"/>
            <a:ext cx="24186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What positive thing could I do along with this habit?</a:t>
            </a:r>
            <a:endParaRPr/>
          </a:p>
        </p:txBody>
      </p:sp>
      <p:sp>
        <p:nvSpPr>
          <p:cNvPr id="161" name="Google Shape;161;p4"/>
          <p:cNvSpPr txBox="1"/>
          <p:nvPr/>
        </p:nvSpPr>
        <p:spPr>
          <a:xfrm>
            <a:off x="2283430" y="6248878"/>
            <a:ext cx="19158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What immediate “pleasure” could I add?</a:t>
            </a:r>
            <a:endParaRPr/>
          </a:p>
        </p:txBody>
      </p:sp>
      <p:sp>
        <p:nvSpPr>
          <p:cNvPr id="162" name="Google Shape;162;p4"/>
          <p:cNvSpPr txBox="1"/>
          <p:nvPr/>
        </p:nvSpPr>
        <p:spPr>
          <a:xfrm>
            <a:off x="2283430" y="6457145"/>
            <a:ext cx="15432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How could I celebrate success?</a:t>
            </a:r>
            <a:endParaRPr/>
          </a:p>
        </p:txBody>
      </p:sp>
      <p:sp>
        <p:nvSpPr>
          <p:cNvPr id="163" name="Google Shape;163;p4"/>
          <p:cNvSpPr txBox="1"/>
          <p:nvPr/>
        </p:nvSpPr>
        <p:spPr>
          <a:xfrm>
            <a:off x="2283430" y="6659664"/>
            <a:ext cx="17181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How can I practice this celebration?</a:t>
            </a:r>
            <a:endParaRPr/>
          </a:p>
        </p:txBody>
      </p:sp>
      <p:sp>
        <p:nvSpPr>
          <p:cNvPr id="164" name="Google Shape;164;p4"/>
          <p:cNvSpPr txBox="1"/>
          <p:nvPr/>
        </p:nvSpPr>
        <p:spPr>
          <a:xfrm>
            <a:off x="2283430" y="6041304"/>
            <a:ext cx="18765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What is the benefit I get to experience?</a:t>
            </a:r>
            <a:endParaRPr/>
          </a:p>
        </p:txBody>
      </p:sp>
      <p:sp>
        <p:nvSpPr>
          <p:cNvPr id="165" name="Google Shape;165;p4"/>
          <p:cNvSpPr txBox="1"/>
          <p:nvPr/>
        </p:nvSpPr>
        <p:spPr>
          <a:xfrm>
            <a:off x="5035458" y="6172678"/>
            <a:ext cx="17181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What would make this even easier?</a:t>
            </a:r>
            <a:endParaRPr/>
          </a:p>
        </p:txBody>
      </p:sp>
      <p:sp>
        <p:nvSpPr>
          <p:cNvPr id="166" name="Google Shape;166;p4"/>
          <p:cNvSpPr txBox="1"/>
          <p:nvPr/>
        </p:nvSpPr>
        <p:spPr>
          <a:xfrm>
            <a:off x="5035458" y="6380945"/>
            <a:ext cx="13113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What will be my reminder?</a:t>
            </a:r>
            <a:endParaRPr/>
          </a:p>
        </p:txBody>
      </p:sp>
      <p:sp>
        <p:nvSpPr>
          <p:cNvPr id="167" name="Google Shape;167;p4"/>
          <p:cNvSpPr txBox="1"/>
          <p:nvPr/>
        </p:nvSpPr>
        <p:spPr>
          <a:xfrm>
            <a:off x="5035458" y="6596164"/>
            <a:ext cx="14298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How will I track my behavior?</a:t>
            </a:r>
            <a:endParaRPr/>
          </a:p>
        </p:txBody>
      </p:sp>
      <p:sp>
        <p:nvSpPr>
          <p:cNvPr id="168" name="Google Shape;168;p4"/>
          <p:cNvSpPr txBox="1"/>
          <p:nvPr/>
        </p:nvSpPr>
        <p:spPr>
          <a:xfrm>
            <a:off x="5035458" y="5965104"/>
            <a:ext cx="20739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What is a simple, easy beginning behavior?</a:t>
            </a:r>
            <a:endParaRPr/>
          </a:p>
        </p:txBody>
      </p:sp>
      <p:sp>
        <p:nvSpPr>
          <p:cNvPr id="169" name="Google Shape;169;p4"/>
          <p:cNvSpPr txBox="1"/>
          <p:nvPr/>
        </p:nvSpPr>
        <p:spPr>
          <a:xfrm>
            <a:off x="396233" y="984536"/>
            <a:ext cx="1718173" cy="21257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“I want to start a new, healthy habit”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